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14"/>
  </p:notesMasterIdLst>
  <p:sldIdLst>
    <p:sldId id="271" r:id="rId2"/>
    <p:sldId id="256" r:id="rId3"/>
    <p:sldId id="257" r:id="rId4"/>
    <p:sldId id="258" r:id="rId5"/>
    <p:sldId id="259" r:id="rId6"/>
    <p:sldId id="267" r:id="rId7"/>
    <p:sldId id="260" r:id="rId8"/>
    <p:sldId id="268" r:id="rId9"/>
    <p:sldId id="263" r:id="rId10"/>
    <p:sldId id="272" r:id="rId11"/>
    <p:sldId id="273" r:id="rId12"/>
    <p:sldId id="265"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165" autoAdjust="0"/>
  </p:normalViewPr>
  <p:slideViewPr>
    <p:cSldViewPr>
      <p:cViewPr varScale="1">
        <p:scale>
          <a:sx n="89" d="100"/>
          <a:sy n="89" d="100"/>
        </p:scale>
        <p:origin x="-74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2" tIns="46586" rIns="93172" bIns="46586" rtlCol="0"/>
          <a:lstStyle>
            <a:lvl1pPr algn="l">
              <a:defRPr sz="1200"/>
            </a:lvl1pPr>
          </a:lstStyle>
          <a:p>
            <a:endParaRPr lang="en-US" dirty="0"/>
          </a:p>
        </p:txBody>
      </p:sp>
      <p:sp>
        <p:nvSpPr>
          <p:cNvPr id="3" name="Date Placeholder 2"/>
          <p:cNvSpPr>
            <a:spLocks noGrp="1"/>
          </p:cNvSpPr>
          <p:nvPr>
            <p:ph type="dt" idx="1"/>
          </p:nvPr>
        </p:nvSpPr>
        <p:spPr>
          <a:xfrm>
            <a:off x="3970938" y="1"/>
            <a:ext cx="3037840" cy="464820"/>
          </a:xfrm>
          <a:prstGeom prst="rect">
            <a:avLst/>
          </a:prstGeom>
        </p:spPr>
        <p:txBody>
          <a:bodyPr vert="horz" lIns="93172" tIns="46586" rIns="93172" bIns="46586" rtlCol="0"/>
          <a:lstStyle>
            <a:lvl1pPr algn="r">
              <a:defRPr sz="1200"/>
            </a:lvl1pPr>
          </a:lstStyle>
          <a:p>
            <a:fld id="{E20F88BA-C213-4932-871F-69EC0E66D611}" type="datetimeFigureOut">
              <a:rPr lang="en-US" smtClean="0"/>
              <a:pPr/>
              <a:t>9/5/2014</a:t>
            </a:fld>
            <a:endParaRPr lang="es-E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2" tIns="46586" rIns="93172"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200"/>
            </a:lvl1pPr>
          </a:lstStyle>
          <a:p>
            <a:fld id="{D41737AA-35A3-4E38-A46D-C4B083A093C5}" type="slidenum">
              <a:rPr lang="en-US" smtClean="0"/>
              <a:pPr/>
              <a:t>‹#›</a:t>
            </a:fld>
            <a:endParaRPr lang="es-ES" dirty="0"/>
          </a:p>
        </p:txBody>
      </p:sp>
    </p:spTree>
    <p:extLst>
      <p:ext uri="{BB962C8B-B14F-4D97-AF65-F5344CB8AC3E}">
        <p14:creationId xmlns:p14="http://schemas.microsoft.com/office/powerpoint/2010/main" val="3749425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Bienvenida y presentaciones.</a:t>
            </a:r>
          </a:p>
          <a:p>
            <a:endParaRPr lang="es-ES" dirty="0" smtClean="0"/>
          </a:p>
          <a:p>
            <a:r>
              <a:rPr lang="es-ES" dirty="0" smtClean="0"/>
              <a:t>Si tienes algún material, repártelo. Usa la actividad si te parece oportuno.</a:t>
            </a:r>
            <a:endParaRPr lang="es-ES" dirty="0"/>
          </a:p>
        </p:txBody>
      </p:sp>
      <p:sp>
        <p:nvSpPr>
          <p:cNvPr id="4" name="Slide Number Placeholder 3"/>
          <p:cNvSpPr>
            <a:spLocks noGrp="1"/>
          </p:cNvSpPr>
          <p:nvPr>
            <p:ph type="sldNum" sz="quarter" idx="10"/>
          </p:nvPr>
        </p:nvSpPr>
        <p:spPr/>
        <p:txBody>
          <a:bodyPr/>
          <a:lstStyle/>
          <a:p>
            <a:fld id="{D41737AA-35A3-4E38-A46D-C4B083A093C5}" type="slidenum">
              <a:rPr lang="en-US" smtClean="0"/>
              <a:pPr/>
              <a:t>2</a:t>
            </a:fld>
            <a:endParaRPr lang="es-ES" dirty="0"/>
          </a:p>
        </p:txBody>
      </p:sp>
    </p:spTree>
    <p:extLst>
      <p:ext uri="{BB962C8B-B14F-4D97-AF65-F5344CB8AC3E}">
        <p14:creationId xmlns:p14="http://schemas.microsoft.com/office/powerpoint/2010/main" val="29713419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17"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smtClean="0">
                <a:ln>
                  <a:noFill/>
                </a:ln>
                <a:solidFill>
                  <a:prstClr val="black"/>
                </a:solidFill>
                <a:effectLst/>
                <a:uLnTx/>
                <a:uFillTx/>
                <a:latin typeface="+mn-lt"/>
                <a:ea typeface="+mn-ea"/>
                <a:cs typeface="+mn-cs"/>
              </a:rPr>
              <a:t>Y si alguno de ustedes o algún conocido detectan una estafa, la Comisión Federal de Comercio quiere enterarse. Por favor, llamen a la FTC o vayan a su sitio web para presentar una queja. Los investigadores de la FTC examinan permanentemente la base de datos a la búsqueda de casos. Lo que ustedes reporten podría marcar una verdadera diferencia.</a:t>
            </a:r>
          </a:p>
          <a:p>
            <a:endParaRPr lang="es-ES" dirty="0"/>
          </a:p>
        </p:txBody>
      </p:sp>
      <p:sp>
        <p:nvSpPr>
          <p:cNvPr id="4" name="Slide Number Placeholder 3"/>
          <p:cNvSpPr>
            <a:spLocks noGrp="1"/>
          </p:cNvSpPr>
          <p:nvPr>
            <p:ph type="sldNum" sz="quarter" idx="10"/>
          </p:nvPr>
        </p:nvSpPr>
        <p:spPr/>
        <p:txBody>
          <a:bodyPr/>
          <a:lstStyle/>
          <a:p>
            <a:fld id="{D41737AA-35A3-4E38-A46D-C4B083A093C5}" type="slidenum">
              <a:rPr lang="en-US" smtClean="0">
                <a:solidFill>
                  <a:prstClr val="black"/>
                </a:solidFill>
              </a:rPr>
              <a:pPr/>
              <a:t>11</a:t>
            </a:fld>
            <a:endParaRPr lang="es-ES" dirty="0">
              <a:solidFill>
                <a:prstClr val="black"/>
              </a:solidFill>
            </a:endParaRPr>
          </a:p>
        </p:txBody>
      </p:sp>
    </p:spTree>
    <p:extLst>
      <p:ext uri="{BB962C8B-B14F-4D97-AF65-F5344CB8AC3E}">
        <p14:creationId xmlns:p14="http://schemas.microsoft.com/office/powerpoint/2010/main" val="1954278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Gracias por el tiempo que me han dedicado hoy y por compartir sus experiencias con el grupo. Espero que les haya sido útil.</a:t>
            </a:r>
          </a:p>
          <a:p>
            <a:endParaRPr lang="es-ES" dirty="0" smtClean="0"/>
          </a:p>
          <a:p>
            <a:r>
              <a:rPr lang="es-ES" dirty="0" smtClean="0"/>
              <a:t>¿Preguntas? (Recuérdale a la gente que se lleve materiales para amigos y familiares).</a:t>
            </a:r>
          </a:p>
          <a:p>
            <a:endParaRPr lang="es-ES" baseline="0" dirty="0" smtClean="0"/>
          </a:p>
          <a:p>
            <a:r>
              <a:rPr lang="es-ES" dirty="0" smtClean="0"/>
              <a:t>¡Gracias!</a:t>
            </a:r>
            <a:endParaRPr lang="es-ES" dirty="0"/>
          </a:p>
        </p:txBody>
      </p:sp>
      <p:sp>
        <p:nvSpPr>
          <p:cNvPr id="4" name="Slide Number Placeholder 3"/>
          <p:cNvSpPr>
            <a:spLocks noGrp="1"/>
          </p:cNvSpPr>
          <p:nvPr>
            <p:ph type="sldNum" sz="quarter" idx="10"/>
          </p:nvPr>
        </p:nvSpPr>
        <p:spPr/>
        <p:txBody>
          <a:bodyPr/>
          <a:lstStyle/>
          <a:p>
            <a:fld id="{D41737AA-35A3-4E38-A46D-C4B083A093C5}" type="slidenum">
              <a:rPr lang="en-US">
                <a:solidFill>
                  <a:prstClr val="black"/>
                </a:solidFill>
              </a:rPr>
              <a:pPr/>
              <a:t>12</a:t>
            </a:fld>
            <a:endParaRPr lang="es-ES" dirty="0">
              <a:solidFill>
                <a:prstClr val="black"/>
              </a:solidFill>
            </a:endParaRPr>
          </a:p>
        </p:txBody>
      </p:sp>
    </p:spTree>
    <p:extLst>
      <p:ext uri="{BB962C8B-B14F-4D97-AF65-F5344CB8AC3E}">
        <p14:creationId xmlns:p14="http://schemas.microsoft.com/office/powerpoint/2010/main" val="2971341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Muchos de nosotros hacemos donaciones para colaborar con un grupo de caridad que trabaja a favor de una causa que nos importa. </a:t>
            </a:r>
          </a:p>
          <a:p>
            <a:endParaRPr lang="es-ES" dirty="0" smtClean="0"/>
          </a:p>
          <a:p>
            <a:r>
              <a:rPr lang="es-ES" dirty="0" smtClean="0"/>
              <a:t>Pero apuesto que cada uno de los aquí presentes ha recibido un pedido de donación de dinero de algún grupo de caridad  – de los auténticos y de los falsos. Espero que hoy podamos compartir algunas de nuestras experiencias, para que podamos irnos aún mejor preparados para detectar las estafas y asegurarnos de que nuestras donaciones lleguen a los grupos y causas con las que deseamos colaborar.</a:t>
            </a:r>
          </a:p>
          <a:p>
            <a:endParaRPr lang="es-ES" baseline="0" dirty="0" smtClean="0"/>
          </a:p>
          <a:p>
            <a:r>
              <a:rPr lang="es-ES" dirty="0" smtClean="0"/>
              <a:t>Levanten la mano aquellos que hayan recibido un pedido de donación de un grupo de caridad durante la última semana. ¿Y durante el último mes?</a:t>
            </a:r>
          </a:p>
          <a:p>
            <a:endParaRPr lang="es-ES" baseline="0" dirty="0" smtClean="0"/>
          </a:p>
        </p:txBody>
      </p:sp>
      <p:sp>
        <p:nvSpPr>
          <p:cNvPr id="4" name="Slide Number Placeholder 3"/>
          <p:cNvSpPr>
            <a:spLocks noGrp="1"/>
          </p:cNvSpPr>
          <p:nvPr>
            <p:ph type="sldNum" sz="quarter" idx="10"/>
          </p:nvPr>
        </p:nvSpPr>
        <p:spPr/>
        <p:txBody>
          <a:bodyPr/>
          <a:lstStyle/>
          <a:p>
            <a:fld id="{D41737AA-35A3-4E38-A46D-C4B083A093C5}" type="slidenum">
              <a:rPr lang="en-US" smtClean="0"/>
              <a:pPr/>
              <a:t>3</a:t>
            </a:fld>
            <a:endParaRPr lang="es-ES" dirty="0"/>
          </a:p>
        </p:txBody>
      </p:sp>
    </p:spTree>
    <p:extLst>
      <p:ext uri="{BB962C8B-B14F-4D97-AF65-F5344CB8AC3E}">
        <p14:creationId xmlns:p14="http://schemas.microsoft.com/office/powerpoint/2010/main" val="1127143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Los grupos u organizaciones de caridad se mantienen gracias a las donaciones. Esto significa que muchos grupos de caridad tratan de recaudar dinero recurriendo a personas como nosotros. Llaman, y envían cartas y mensajes electrónicos. Podrían ser grupos que ustedes conocen y respetan  – pero podrían no serlo. Muchos grupos de caridad compran o intercambian listas de recaudación de fondos para encontrar más gente que tal vez pueda contribuir.</a:t>
            </a:r>
          </a:p>
          <a:p>
            <a:endParaRPr lang="es-ES" baseline="0" dirty="0" smtClean="0"/>
          </a:p>
          <a:p>
            <a:r>
              <a:rPr lang="es-ES" dirty="0" smtClean="0"/>
              <a:t>¿Algún grupo de caridad del que nunca escucharon hablar se puso en contacto con alguno de ustedes para pedir una donación? ¿Cómo se comunicaron? [DEBATE]</a:t>
            </a:r>
          </a:p>
          <a:p>
            <a:endParaRPr lang="es-ES" baseline="0" dirty="0" smtClean="0"/>
          </a:p>
          <a:p>
            <a:r>
              <a:rPr lang="es-ES" dirty="0" smtClean="0"/>
              <a:t>[Nota: Los grupos de caridad y los recaudadores de fondos no están cubiertos por la lista del Registro No Llame. Tienen permitido llamar a la gente – pero si ustedes piden que coloquen sus datos en </a:t>
            </a:r>
            <a:r>
              <a:rPr lang="es-ES" u="sng" baseline="0" dirty="0" smtClean="0"/>
              <a:t>sus</a:t>
            </a:r>
            <a:r>
              <a:rPr lang="es-ES" dirty="0" smtClean="0"/>
              <a:t> listas No Llame, tienen que dejar de llamarlos.]</a:t>
            </a:r>
            <a:endParaRPr lang="es-ES" dirty="0"/>
          </a:p>
        </p:txBody>
      </p:sp>
      <p:sp>
        <p:nvSpPr>
          <p:cNvPr id="4" name="Slide Number Placeholder 3"/>
          <p:cNvSpPr>
            <a:spLocks noGrp="1"/>
          </p:cNvSpPr>
          <p:nvPr>
            <p:ph type="sldNum" sz="quarter" idx="10"/>
          </p:nvPr>
        </p:nvSpPr>
        <p:spPr/>
        <p:txBody>
          <a:bodyPr/>
          <a:lstStyle/>
          <a:p>
            <a:fld id="{D41737AA-35A3-4E38-A46D-C4B083A093C5}" type="slidenum">
              <a:rPr lang="en-US" smtClean="0"/>
              <a:pPr/>
              <a:t>4</a:t>
            </a:fld>
            <a:endParaRPr lang="es-ES" dirty="0"/>
          </a:p>
        </p:txBody>
      </p:sp>
    </p:spTree>
    <p:extLst>
      <p:ext uri="{BB962C8B-B14F-4D97-AF65-F5344CB8AC3E}">
        <p14:creationId xmlns:p14="http://schemas.microsoft.com/office/powerpoint/2010/main" val="1865505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Al igual que los recaudadores de fondos legítimos, los estafadores también llaman por teléfono para tratar de conseguir que la gente les dé dinero.</a:t>
            </a:r>
          </a:p>
          <a:p>
            <a:endParaRPr lang="es-ES" baseline="0" dirty="0" smtClean="0"/>
          </a:p>
          <a:p>
            <a:r>
              <a:rPr lang="es-ES" dirty="0" smtClean="0"/>
              <a:t>Las estafas de caridad funcionan de la siguiente manera:</a:t>
            </a:r>
          </a:p>
          <a:p>
            <a:endParaRPr lang="es-ES" baseline="0" dirty="0" smtClean="0"/>
          </a:p>
          <a:p>
            <a:r>
              <a:rPr lang="es-ES" dirty="0" smtClean="0"/>
              <a:t>Cuando los estafadores de caridad tratan de sacarle dinero a la gente, quieren hacerlo lo más rápido posible. La mayoría de las veces, eso significa que llamarán por teléfono. Podrían escoger un nombre que suene parecido al de una organización de caridad de la que han escuchado hablar. A veces, esos nombres suenan familiares </a:t>
            </a:r>
            <a:r>
              <a:rPr lang="es-ES" u="sng" dirty="0" smtClean="0"/>
              <a:t>y</a:t>
            </a:r>
            <a:r>
              <a:rPr lang="es-ES" dirty="0" smtClean="0"/>
              <a:t> oficiales – por ejemplo, podrían decir que están afiliados con el departamento local de policía o de bomberos.</a:t>
            </a:r>
          </a:p>
        </p:txBody>
      </p:sp>
      <p:sp>
        <p:nvSpPr>
          <p:cNvPr id="4" name="Slide Number Placeholder 3"/>
          <p:cNvSpPr>
            <a:spLocks noGrp="1"/>
          </p:cNvSpPr>
          <p:nvPr>
            <p:ph type="sldNum" sz="quarter" idx="10"/>
          </p:nvPr>
        </p:nvSpPr>
        <p:spPr/>
        <p:txBody>
          <a:bodyPr/>
          <a:lstStyle/>
          <a:p>
            <a:fld id="{D41737AA-35A3-4E38-A46D-C4B083A093C5}" type="slidenum">
              <a:rPr lang="en-US" smtClean="0"/>
              <a:pPr/>
              <a:t>5</a:t>
            </a:fld>
            <a:endParaRPr lang="es-ES" dirty="0"/>
          </a:p>
        </p:txBody>
      </p:sp>
    </p:spTree>
    <p:extLst>
      <p:ext uri="{BB962C8B-B14F-4D97-AF65-F5344CB8AC3E}">
        <p14:creationId xmlns:p14="http://schemas.microsoft.com/office/powerpoint/2010/main" val="583748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A veces, les agradecerán una promesa o compromiso de donación, o donaciones previas – aunque ustedes nunca les hayan donado nada con anterioridad. </a:t>
            </a:r>
          </a:p>
          <a:p>
            <a:endParaRPr lang="es-ES" baseline="0" dirty="0" smtClean="0"/>
          </a:p>
          <a:p>
            <a:r>
              <a:rPr lang="es-ES" dirty="0" smtClean="0"/>
              <a:t>Casi siempre tratan de apurarlos. Quieren sacarles el dinero del bolsillo antes de que tengan tiempo de pensarlo. Podrían presionarlos para que paguen inmediatamente – transfiriendo dinero, comprando tarjetas de débito pre-pagadas, o incluso podrían ofrecerse a enviar un mensajero para buscar la donación. La razón podría parecer válida – por ejemplo, una crisis humanitaria que requiere de fondos inmediatamente, o niños que necesitan útiles escolares o regalos para las fiestas. Pero es solo otra manera de apurar a la gente para que envíe dinero.</a:t>
            </a:r>
          </a:p>
          <a:p>
            <a:endParaRPr lang="es-ES" baseline="0" dirty="0" smtClean="0"/>
          </a:p>
          <a:p>
            <a:r>
              <a:rPr lang="es-ES" dirty="0" smtClean="0"/>
              <a:t>A veces, los recaudadores de fondos que llaman por teléfono podrían no dar ningún detalle acerca del destino del dinero, cómo se usará o cómo llegará a la gente que lo necesita. Y si se les pide que envíen información por escrito antes de tomar una decisión, un estafador usualmente no querrá hacerlo. </a:t>
            </a:r>
          </a:p>
          <a:p>
            <a:endParaRPr lang="es-ES" baseline="0" dirty="0" smtClean="0"/>
          </a:p>
        </p:txBody>
      </p:sp>
      <p:sp>
        <p:nvSpPr>
          <p:cNvPr id="4" name="Slide Number Placeholder 3"/>
          <p:cNvSpPr>
            <a:spLocks noGrp="1"/>
          </p:cNvSpPr>
          <p:nvPr>
            <p:ph type="sldNum" sz="quarter" idx="10"/>
          </p:nvPr>
        </p:nvSpPr>
        <p:spPr/>
        <p:txBody>
          <a:bodyPr/>
          <a:lstStyle/>
          <a:p>
            <a:fld id="{D41737AA-35A3-4E38-A46D-C4B083A093C5}" type="slidenum">
              <a:rPr lang="en-US" smtClean="0"/>
              <a:pPr/>
              <a:t>6</a:t>
            </a:fld>
            <a:endParaRPr lang="es-ES" dirty="0"/>
          </a:p>
        </p:txBody>
      </p:sp>
    </p:spTree>
    <p:extLst>
      <p:ext uri="{BB962C8B-B14F-4D97-AF65-F5344CB8AC3E}">
        <p14:creationId xmlns:p14="http://schemas.microsoft.com/office/powerpoint/2010/main" val="1990894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¿Alguien ha recibido este tipo de llamadas? ¿Y qué hicieron? ¿Qué creen que podría funcionar? [DEBATE]</a:t>
            </a:r>
          </a:p>
          <a:p>
            <a:endParaRPr lang="es-ES" baseline="0" dirty="0" smtClean="0"/>
          </a:p>
          <a:p>
            <a:r>
              <a:rPr lang="es-ES" dirty="0" smtClean="0"/>
              <a:t>Motivadores:</a:t>
            </a:r>
          </a:p>
          <a:p>
            <a:endParaRPr lang="es-ES" baseline="0" dirty="0" smtClean="0"/>
          </a:p>
          <a:p>
            <a:pPr marL="174697" indent="-174697">
              <a:buFont typeface="Arial" panose="020B0604020202020204" pitchFamily="34" charset="0"/>
              <a:buChar char="•"/>
            </a:pPr>
            <a:r>
              <a:rPr lang="es-ES" dirty="0" smtClean="0"/>
              <a:t>Hay que tomarse tiempo. Este es el mejor consejo para cualquier situación de estafa. El tiempo es nuestro mejor amigo. </a:t>
            </a:r>
          </a:p>
          <a:p>
            <a:pPr marL="174697" indent="-174697">
              <a:buFont typeface="Arial" panose="020B0604020202020204" pitchFamily="34" charset="0"/>
              <a:buChar char="•"/>
            </a:pPr>
            <a:r>
              <a:rPr lang="es-ES" dirty="0" smtClean="0"/>
              <a:t>Hay que investigar. Hay que buscar el nombre del grupo de caridad en Internet. Hay que pedir que envíen materiales por escrito. Hay que leer los materiales y averiguar.</a:t>
            </a:r>
          </a:p>
          <a:p>
            <a:pPr marL="174697" indent="-174697">
              <a:buFont typeface="Arial" panose="020B0604020202020204" pitchFamily="34" charset="0"/>
              <a:buChar char="•"/>
            </a:pPr>
            <a:r>
              <a:rPr lang="es-ES" dirty="0" smtClean="0"/>
              <a:t>Hay que preguntarle al recaudador de fondos: ¿Qué porcentaje de la donación se destinará al grupo o causa de caridad? Los recaudadores de fondos pagos se quedan con una parte de cada donación.</a:t>
            </a:r>
          </a:p>
          <a:p>
            <a:pPr marL="174697" indent="-174697">
              <a:buFont typeface="Arial" panose="020B0604020202020204" pitchFamily="34" charset="0"/>
              <a:buChar char="•"/>
            </a:pPr>
            <a:r>
              <a:rPr lang="es-ES" dirty="0" smtClean="0"/>
              <a:t>Hay que preguntarle al recaudador de fondos: ¿Las donaciones son deducibles de impuestos? ¿Cuánto se puede deducir?</a:t>
            </a:r>
          </a:p>
          <a:p>
            <a:pPr marL="174697" indent="-174697">
              <a:buFont typeface="Arial" panose="020B0604020202020204" pitchFamily="34" charset="0"/>
              <a:buChar char="•"/>
            </a:pPr>
            <a:r>
              <a:rPr lang="es-ES" dirty="0" smtClean="0"/>
              <a:t>¿Quieren que les envíen dinero en efectivo o que les hagan una transferencia de dinero? De ninguna manera. Eso es una estafa.</a:t>
            </a:r>
          </a:p>
          <a:p>
            <a:endParaRPr lang="es-ES" baseline="0" dirty="0" smtClean="0"/>
          </a:p>
          <a:p>
            <a:r>
              <a:rPr lang="es-ES" dirty="0" smtClean="0"/>
              <a:t>La FTC habló con un estafador para saber cómo logró que la gente le diera dinero. El estafador dijo que cuando alguien le decía que no fuera tan rápido él seguía de largo: rápido no, despacio sí. Esa es la mejor defensa que tienen contra toda clase de estafa.</a:t>
            </a:r>
          </a:p>
        </p:txBody>
      </p:sp>
      <p:sp>
        <p:nvSpPr>
          <p:cNvPr id="4" name="Slide Number Placeholder 3"/>
          <p:cNvSpPr>
            <a:spLocks noGrp="1"/>
          </p:cNvSpPr>
          <p:nvPr>
            <p:ph type="sldNum" sz="quarter" idx="10"/>
          </p:nvPr>
        </p:nvSpPr>
        <p:spPr/>
        <p:txBody>
          <a:bodyPr/>
          <a:lstStyle/>
          <a:p>
            <a:fld id="{D41737AA-35A3-4E38-A46D-C4B083A093C5}" type="slidenum">
              <a:rPr lang="en-US" smtClean="0"/>
              <a:pPr/>
              <a:t>7</a:t>
            </a:fld>
            <a:endParaRPr lang="es-ES" dirty="0"/>
          </a:p>
        </p:txBody>
      </p:sp>
    </p:spTree>
    <p:extLst>
      <p:ext uri="{BB962C8B-B14F-4D97-AF65-F5344CB8AC3E}">
        <p14:creationId xmlns:p14="http://schemas.microsoft.com/office/powerpoint/2010/main" val="3633315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Todos nosotros tenemos algunas estrategias que nos funcionan para colgar el teléfono. ¿Ustedes qué hacen? [DEBATE]</a:t>
            </a:r>
          </a:p>
          <a:p>
            <a:endParaRPr lang="es-ES" baseline="0" dirty="0" smtClean="0"/>
          </a:p>
          <a:p>
            <a:r>
              <a:rPr lang="es-ES" dirty="0" smtClean="0"/>
              <a:t>Tenemos algunas ideas para pasarle a la gente que no puede colgar el teléfono así sin más – y muchos de nosotros no podemos. Simplemente se puede interrumpir el discurso del recaudador de fondos y decirle, "No, gracias" o "No estoy interesado" y colgar el teléfono. </a:t>
            </a:r>
          </a:p>
          <a:p>
            <a:endParaRPr lang="es-ES" baseline="0" dirty="0" smtClean="0"/>
          </a:p>
          <a:p>
            <a:r>
              <a:rPr lang="es-ES" dirty="0" smtClean="0"/>
              <a:t>Algunas personas tienen como regla general no tomar decisiones que involucren dinero que se basen en una llamada de teléfono. En ese caso, le pueden decir simplemente a la persona que los llame "no tomo decisiones por teléfono, pero puede enviarme algo por escrito y lo consideraré". </a:t>
            </a:r>
          </a:p>
          <a:p>
            <a:endParaRPr lang="es-ES" baseline="0" dirty="0" smtClean="0"/>
          </a:p>
          <a:p>
            <a:r>
              <a:rPr lang="es-ES" dirty="0" smtClean="0"/>
              <a:t>A veces, los recaudadores de fondos presionan a la gente para que asuman un compromiso o le prometan una donación.  En ese caso, le pueden repetir lo que ya le dijeron – y agregar: "Si recibo la información por correo con un compromiso o promesa de donación, no donaré nada“.  </a:t>
            </a:r>
          </a:p>
          <a:p>
            <a:endParaRPr lang="es-ES" baseline="0" dirty="0" smtClean="0"/>
          </a:p>
          <a:p>
            <a:r>
              <a:rPr lang="es-ES" dirty="0" smtClean="0"/>
              <a:t>Recuerden: es su dinero. Ustedes deciden cómo gastarlo.</a:t>
            </a:r>
            <a:endParaRPr lang="es-ES" dirty="0"/>
          </a:p>
        </p:txBody>
      </p:sp>
      <p:sp>
        <p:nvSpPr>
          <p:cNvPr id="4" name="Slide Number Placeholder 3"/>
          <p:cNvSpPr>
            <a:spLocks noGrp="1"/>
          </p:cNvSpPr>
          <p:nvPr>
            <p:ph type="sldNum" sz="quarter" idx="10"/>
          </p:nvPr>
        </p:nvSpPr>
        <p:spPr/>
        <p:txBody>
          <a:bodyPr/>
          <a:lstStyle/>
          <a:p>
            <a:fld id="{D41737AA-35A3-4E38-A46D-C4B083A093C5}" type="slidenum">
              <a:rPr lang="en-US" smtClean="0"/>
              <a:pPr/>
              <a:t>8</a:t>
            </a:fld>
            <a:endParaRPr lang="es-ES" dirty="0"/>
          </a:p>
        </p:txBody>
      </p:sp>
    </p:spTree>
    <p:extLst>
      <p:ext uri="{BB962C8B-B14F-4D97-AF65-F5344CB8AC3E}">
        <p14:creationId xmlns:p14="http://schemas.microsoft.com/office/powerpoint/2010/main" val="693932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Creo que estamos de acuerdo en que hay algunas cosas que nunca haremos cuando nos llamen por teléfono para pedirnos que donemos dinero. Y esto se aplica a cualquier solicitud de donación de dinero efectuada por teléfono, email o por correo.</a:t>
            </a:r>
          </a:p>
          <a:p>
            <a:endParaRPr lang="es-ES" baseline="0" dirty="0" smtClean="0"/>
          </a:p>
          <a:p>
            <a:pPr marL="174697" indent="-174697">
              <a:buFont typeface="Arial" panose="020B0604020202020204" pitchFamily="34" charset="0"/>
              <a:buChar char="•"/>
            </a:pPr>
            <a:r>
              <a:rPr lang="es-ES" dirty="0" smtClean="0"/>
              <a:t>¿Estamos de acuerdo en que enviar dinero en efectivo es una mala idea? [DEBATE]</a:t>
            </a:r>
          </a:p>
          <a:p>
            <a:pPr marL="174697" indent="-174697">
              <a:buFont typeface="Arial" panose="020B0604020202020204" pitchFamily="34" charset="0"/>
              <a:buChar char="•"/>
            </a:pPr>
            <a:r>
              <a:rPr lang="es-ES" dirty="0" smtClean="0"/>
              <a:t>¿Y hacer un giro o una transferencia de dinero? ¿Estamos de acuerdo en que nunca le haremos un giro o transferencia de dinero a una persona que nos pida que lo hagamos?</a:t>
            </a:r>
          </a:p>
          <a:p>
            <a:pPr marL="174697" indent="-174697">
              <a:buFont typeface="Arial" panose="020B0604020202020204" pitchFamily="34" charset="0"/>
              <a:buChar char="•"/>
            </a:pPr>
            <a:r>
              <a:rPr lang="es-ES" dirty="0" smtClean="0"/>
              <a:t>Las tarjetas de débito pre-pagadas son un medio de pago favorito de los estafadores relativamente nuevo. Es como enviar dinero en efectivo, y es casi imposible seguirle el rastro. Ustedes van a la tienda y escogen una de estas tarjetas y le cargan dinero en la caja. Usualmente, los estafadores les pedirán que llamen para decirles el número de serie que figura en la tarjeta – lo que significa que pueden acceder inmediatamente al dinero que ustedes cargaron. Por lo tanto: ¿estamos de acuerdo en que es una mala idea conseguir una tarjeta, cargarla y decirle los números – o enviarle la tarjeta a alguien?</a:t>
            </a:r>
          </a:p>
          <a:p>
            <a:pPr marL="174697" indent="-174697">
              <a:buFont typeface="Arial" panose="020B0604020202020204" pitchFamily="34" charset="0"/>
              <a:buChar char="•"/>
            </a:pPr>
            <a:endParaRPr lang="es-ES" baseline="0" dirty="0" smtClean="0"/>
          </a:p>
          <a:p>
            <a:endParaRPr lang="es-ES" baseline="0" dirty="0" smtClean="0"/>
          </a:p>
          <a:p>
            <a:endParaRPr lang="es-ES" dirty="0" smtClean="0"/>
          </a:p>
          <a:p>
            <a:endParaRPr lang="es-ES" baseline="0" dirty="0" smtClean="0"/>
          </a:p>
          <a:p>
            <a:endParaRPr lang="es-ES" dirty="0"/>
          </a:p>
        </p:txBody>
      </p:sp>
      <p:sp>
        <p:nvSpPr>
          <p:cNvPr id="4" name="Slide Number Placeholder 3"/>
          <p:cNvSpPr>
            <a:spLocks noGrp="1"/>
          </p:cNvSpPr>
          <p:nvPr>
            <p:ph type="sldNum" sz="quarter" idx="10"/>
          </p:nvPr>
        </p:nvSpPr>
        <p:spPr/>
        <p:txBody>
          <a:bodyPr/>
          <a:lstStyle/>
          <a:p>
            <a:fld id="{D41737AA-35A3-4E38-A46D-C4B083A093C5}" type="slidenum">
              <a:rPr lang="en-US" smtClean="0"/>
              <a:pPr/>
              <a:t>9</a:t>
            </a:fld>
            <a:endParaRPr lang="es-ES" dirty="0"/>
          </a:p>
        </p:txBody>
      </p:sp>
    </p:spTree>
    <p:extLst>
      <p:ext uri="{BB962C8B-B14F-4D97-AF65-F5344CB8AC3E}">
        <p14:creationId xmlns:p14="http://schemas.microsoft.com/office/powerpoint/2010/main" val="2954305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smtClean="0">
                <a:ln>
                  <a:noFill/>
                </a:ln>
                <a:solidFill>
                  <a:prstClr val="black"/>
                </a:solidFill>
                <a:effectLst/>
                <a:uLnTx/>
                <a:uFillTx/>
                <a:latin typeface="+mn-lt"/>
                <a:ea typeface="+mn-ea"/>
                <a:cs typeface="+mn-cs"/>
              </a:rPr>
              <a:t>Deseamos que transmitan exactamente el mismo tipo de conversación que hemos tenido hoy. Porque ustedes tienen esta experiencia de vida, y saben mucho sobre muchas cosas – incluso sobre cómo detectar y evitar esta clase de estafas.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smtClean="0">
                <a:ln>
                  <a:noFill/>
                </a:ln>
                <a:solidFill>
                  <a:prstClr val="black"/>
                </a:solidFill>
                <a:effectLst/>
                <a:uLnTx/>
                <a:uFillTx/>
                <a:latin typeface="+mn-lt"/>
                <a:ea typeface="+mn-ea"/>
                <a:cs typeface="+mn-cs"/>
              </a:rPr>
              <a:t>Pero apuesto a que también tienen algún conocido o ser querido que podría aprovechar un poco más de ayuda o información. Así que por todo eso decimos: pásalo. Hablen con ellos. Compartan sus experiencias. Entréguenles un folleto o un marcalibros para ayudarlos a tener presente la importancia de este tema. Díganles que pueden encontrar más información en el sitio web de la FTC  ftc.gov/pasalo. </a:t>
            </a:r>
          </a:p>
          <a:p>
            <a:endParaRPr lang="es-ES" dirty="0"/>
          </a:p>
        </p:txBody>
      </p:sp>
      <p:sp>
        <p:nvSpPr>
          <p:cNvPr id="4" name="Slide Number Placeholder 3"/>
          <p:cNvSpPr>
            <a:spLocks noGrp="1"/>
          </p:cNvSpPr>
          <p:nvPr>
            <p:ph type="sldNum" sz="quarter" idx="10"/>
          </p:nvPr>
        </p:nvSpPr>
        <p:spPr/>
        <p:txBody>
          <a:bodyPr/>
          <a:lstStyle/>
          <a:p>
            <a:fld id="{D41737AA-35A3-4E38-A46D-C4B083A093C5}" type="slidenum">
              <a:rPr lang="en-US" smtClean="0">
                <a:solidFill>
                  <a:prstClr val="black"/>
                </a:solidFill>
              </a:rPr>
              <a:pPr/>
              <a:t>10</a:t>
            </a:fld>
            <a:endParaRPr lang="es-ES" dirty="0">
              <a:solidFill>
                <a:prstClr val="black"/>
              </a:solidFill>
            </a:endParaRPr>
          </a:p>
        </p:txBody>
      </p:sp>
    </p:spTree>
    <p:extLst>
      <p:ext uri="{BB962C8B-B14F-4D97-AF65-F5344CB8AC3E}">
        <p14:creationId xmlns:p14="http://schemas.microsoft.com/office/powerpoint/2010/main" val="25021614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ass It On (se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8453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914400" y="2133600"/>
            <a:ext cx="7162800" cy="3200400"/>
          </a:xfrm>
          <a:prstGeom prst="rect">
            <a:avLst/>
          </a:prstGeom>
        </p:spPr>
        <p:txBody>
          <a:bodyPr vert="horz" lIns="91440" tIns="45720" rIns="91440" bIns="45720" rtlCol="0" anchor="ctr" anchorCtr="0">
            <a:normAutofit/>
          </a:bodyPr>
          <a:lstStyle>
            <a:lvl1pPr algn="ctr">
              <a:lnSpc>
                <a:spcPts val="5300"/>
              </a:lnSpc>
              <a:defRPr sz="6000" baseline="0"/>
            </a:lvl1pPr>
          </a:lstStyle>
          <a:p>
            <a:r>
              <a:rPr lang="en-US" smtClean="0"/>
              <a:t>Click to edit Master title style</a:t>
            </a:r>
            <a:endParaRPr lang="en-US" dirty="0"/>
          </a:p>
        </p:txBody>
      </p:sp>
      <p:sp>
        <p:nvSpPr>
          <p:cNvPr id="5" name="Subtitle 2"/>
          <p:cNvSpPr>
            <a:spLocks noGrp="1"/>
          </p:cNvSpPr>
          <p:nvPr>
            <p:ph type="subTitle" idx="1" hasCustomPrompt="1"/>
          </p:nvPr>
        </p:nvSpPr>
        <p:spPr>
          <a:xfrm>
            <a:off x="1371600" y="4953000"/>
            <a:ext cx="6400800" cy="685800"/>
          </a:xfrm>
          <a:noFill/>
          <a:ln>
            <a:noFill/>
          </a:ln>
        </p:spPr>
        <p:txBody>
          <a:bodyPr>
            <a:noAutofit/>
          </a:bodyPr>
          <a:lstStyle>
            <a:lvl1pPr marL="0" indent="0" algn="ctr">
              <a:buNone/>
              <a:defRPr sz="2400" b="1"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  </a:t>
            </a:r>
            <a:endParaRPr lang="en-US" dirty="0"/>
          </a:p>
        </p:txBody>
      </p:sp>
    </p:spTree>
    <p:extLst>
      <p:ext uri="{BB962C8B-B14F-4D97-AF65-F5344CB8AC3E}">
        <p14:creationId xmlns:p14="http://schemas.microsoft.com/office/powerpoint/2010/main" val="3566398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 slide (no se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chorCtr="0"/>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695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slide (se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chorCtr="0"/>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48579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tart a conversa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5465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report to the FTC">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9961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05000" y="381000"/>
            <a:ext cx="57912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2514600"/>
            <a:ext cx="8382000" cy="3200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33775637"/>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Lst>
  <p:txStyles>
    <p:titleStyle>
      <a:lvl1pPr algn="ctr" defTabSz="914400" rtl="0" eaLnBrk="1" latinLnBrk="0" hangingPunct="1">
        <a:lnSpc>
          <a:spcPts val="4100"/>
        </a:lnSpc>
        <a:spcBef>
          <a:spcPct val="0"/>
        </a:spcBef>
        <a:buNone/>
        <a:defRPr sz="4100" b="1" i="0" kern="1200" baseline="0">
          <a:solidFill>
            <a:schemeClr val="tx1"/>
          </a:solidFill>
          <a:latin typeface="+mj-lt"/>
          <a:ea typeface="+mj-ea"/>
          <a:cs typeface="+mj-cs"/>
        </a:defRPr>
      </a:lvl1pPr>
    </p:titleStyle>
    <p:bodyStyle>
      <a:lvl1pPr marL="796925" indent="-630238" algn="l" defTabSz="914400" rtl="0" eaLnBrk="1" latinLnBrk="0" hangingPunct="1">
        <a:lnSpc>
          <a:spcPts val="4000"/>
        </a:lnSpc>
        <a:spcBef>
          <a:spcPts val="1200"/>
        </a:spcBef>
        <a:spcAft>
          <a:spcPts val="600"/>
        </a:spcAft>
        <a:buClr>
          <a:schemeClr val="tx2"/>
        </a:buClr>
        <a:buSzPct val="105000"/>
        <a:buFontTx/>
        <a:buBlip>
          <a:blip r:embed="rId9"/>
        </a:buBlip>
        <a:tabLst>
          <a:tab pos="914400" algn="l"/>
        </a:tabLst>
        <a:defRPr sz="3200" kern="1200">
          <a:solidFill>
            <a:schemeClr val="tx1"/>
          </a:solidFill>
          <a:latin typeface="+mn-lt"/>
          <a:ea typeface="+mn-ea"/>
          <a:cs typeface="+mn-cs"/>
        </a:defRPr>
      </a:lvl1pPr>
      <a:lvl2pPr marL="742950" indent="457200" algn="l" defTabSz="914400" rtl="0" eaLnBrk="1" latinLnBrk="0" hangingPunct="1">
        <a:lnSpc>
          <a:spcPts val="4000"/>
        </a:lnSpc>
        <a:spcBef>
          <a:spcPts val="1200"/>
        </a:spcBef>
        <a:spcAft>
          <a:spcPts val="600"/>
        </a:spcAft>
        <a:buClr>
          <a:schemeClr val="tx2"/>
        </a:buClr>
        <a:buFont typeface="Arial" panose="020B0604020202020204" pitchFamily="34" charset="0"/>
        <a:buChar char="•"/>
        <a:defRPr sz="2800" kern="1200">
          <a:solidFill>
            <a:schemeClr val="tx1"/>
          </a:solidFill>
          <a:latin typeface="+mn-lt"/>
          <a:ea typeface="+mn-ea"/>
          <a:cs typeface="+mn-cs"/>
        </a:defRPr>
      </a:lvl2pPr>
      <a:lvl3pPr marL="1143000" indent="457200" algn="l" defTabSz="914400" rtl="0" eaLnBrk="1" latinLnBrk="0" hangingPunct="1">
        <a:lnSpc>
          <a:spcPts val="4000"/>
        </a:lnSpc>
        <a:spcBef>
          <a:spcPts val="1200"/>
        </a:spcBef>
        <a:spcAft>
          <a:spcPts val="600"/>
        </a:spcAft>
        <a:buClr>
          <a:schemeClr val="tx2"/>
        </a:buClr>
        <a:buFont typeface="Wingdings" panose="05000000000000000000" pitchFamily="2" charset="2"/>
        <a:buChar char="§"/>
        <a:defRPr sz="2400" kern="1200">
          <a:solidFill>
            <a:schemeClr val="tx1"/>
          </a:solidFill>
          <a:latin typeface="+mn-lt"/>
          <a:ea typeface="+mn-ea"/>
          <a:cs typeface="+mn-cs"/>
        </a:defRPr>
      </a:lvl3pPr>
      <a:lvl4pPr marL="1600200" indent="457200" algn="l" defTabSz="914400" rtl="0" eaLnBrk="1" latinLnBrk="0" hangingPunct="1">
        <a:lnSpc>
          <a:spcPts val="4000"/>
        </a:lnSpc>
        <a:spcBef>
          <a:spcPts val="1200"/>
        </a:spcBef>
        <a:spcAft>
          <a:spcPts val="600"/>
        </a:spcAft>
        <a:buFont typeface="Arial" panose="020B0604020202020204" pitchFamily="34" charset="0"/>
        <a:buChar char="–"/>
        <a:defRPr sz="2000" kern="1200">
          <a:solidFill>
            <a:schemeClr val="tx1"/>
          </a:solidFill>
          <a:latin typeface="+mn-lt"/>
          <a:ea typeface="+mn-ea"/>
          <a:cs typeface="+mn-cs"/>
        </a:defRPr>
      </a:lvl4pPr>
      <a:lvl5pPr marL="2057400" indent="457200" algn="l" defTabSz="914400" rtl="0" eaLnBrk="1" latinLnBrk="0" hangingPunct="1">
        <a:lnSpc>
          <a:spcPts val="4000"/>
        </a:lnSpc>
        <a:spcBef>
          <a:spcPts val="1200"/>
        </a:spcBef>
        <a:spcAft>
          <a:spcPts val="60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5105400" y="5791200"/>
            <a:ext cx="2780030" cy="596265"/>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marL="0" marR="0" algn="just">
              <a:lnSpc>
                <a:spcPct val="115000"/>
              </a:lnSpc>
              <a:spcBef>
                <a:spcPts val="0"/>
              </a:spcBef>
              <a:spcAft>
                <a:spcPts val="0"/>
              </a:spcAft>
            </a:pPr>
            <a:r>
              <a:rPr lang="es-ES" sz="1600" b="1" dirty="0">
                <a:effectLst/>
                <a:latin typeface="Calibri"/>
                <a:ea typeface="Calibri"/>
                <a:cs typeface="Times New Roman"/>
              </a:rPr>
              <a:t>Comisión Federal de Comercio</a:t>
            </a:r>
            <a:endParaRPr lang="es-US" sz="1100" dirty="0">
              <a:effectLst/>
              <a:latin typeface="Calibri"/>
              <a:ea typeface="Calibri"/>
              <a:cs typeface="Times New Roman"/>
            </a:endParaRPr>
          </a:p>
          <a:p>
            <a:pPr marL="0" marR="0" algn="ctr">
              <a:lnSpc>
                <a:spcPct val="115000"/>
              </a:lnSpc>
              <a:spcBef>
                <a:spcPts val="0"/>
              </a:spcBef>
              <a:spcAft>
                <a:spcPts val="0"/>
              </a:spcAft>
            </a:pPr>
            <a:r>
              <a:rPr lang="es-ES" sz="1600" b="1" dirty="0">
                <a:effectLst/>
                <a:latin typeface="Calibri"/>
                <a:ea typeface="Calibri"/>
                <a:cs typeface="Times New Roman"/>
              </a:rPr>
              <a:t>                         ftc.gov/pasalo</a:t>
            </a:r>
            <a:endParaRPr lang="es-US" sz="1100" dirty="0">
              <a:effectLst/>
              <a:latin typeface="Calibri"/>
              <a:ea typeface="Calibri"/>
              <a:cs typeface="Times New Roman"/>
            </a:endParaRPr>
          </a:p>
        </p:txBody>
      </p:sp>
    </p:spTree>
    <p:extLst>
      <p:ext uri="{BB962C8B-B14F-4D97-AF65-F5344CB8AC3E}">
        <p14:creationId xmlns:p14="http://schemas.microsoft.com/office/powerpoint/2010/main" val="25186739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3343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71039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Las estafas de caridad</a:t>
            </a:r>
            <a:endParaRPr lang="es-ES" dirty="0"/>
          </a:p>
        </p:txBody>
      </p:sp>
      <p:sp>
        <p:nvSpPr>
          <p:cNvPr id="3" name="Subtitle 2"/>
          <p:cNvSpPr>
            <a:spLocks noGrp="1"/>
          </p:cNvSpPr>
          <p:nvPr>
            <p:ph type="subTitle" idx="1"/>
          </p:nvPr>
        </p:nvSpPr>
        <p:spPr/>
        <p:txBody>
          <a:bodyPr>
            <a:normAutofit/>
          </a:bodyPr>
          <a:lstStyle/>
          <a:p>
            <a:endParaRPr lang="en-US" dirty="0"/>
          </a:p>
        </p:txBody>
      </p:sp>
    </p:spTree>
    <p:extLst>
      <p:ext uri="{BB962C8B-B14F-4D97-AF65-F5344CB8AC3E}">
        <p14:creationId xmlns:p14="http://schemas.microsoft.com/office/powerpoint/2010/main" val="1862917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33600"/>
            <a:ext cx="7162800" cy="2133600"/>
          </a:xfrm>
        </p:spPr>
        <p:txBody>
          <a:bodyPr/>
          <a:lstStyle/>
          <a:p>
            <a:r>
              <a:rPr lang="es-ES" dirty="0" smtClean="0"/>
              <a:t>Las estafas de caridad</a:t>
            </a:r>
            <a:endParaRPr lang="es-ES" dirty="0"/>
          </a:p>
        </p:txBody>
      </p:sp>
      <p:sp>
        <p:nvSpPr>
          <p:cNvPr id="3" name="Subtitle 2"/>
          <p:cNvSpPr>
            <a:spLocks noGrp="1"/>
          </p:cNvSpPr>
          <p:nvPr>
            <p:ph type="subTitle" idx="1"/>
          </p:nvPr>
        </p:nvSpPr>
        <p:spPr/>
        <p:txBody>
          <a:bodyPr>
            <a:normAutofit/>
          </a:bodyPr>
          <a:lstStyle/>
          <a:p>
            <a:endParaRPr lang="en-US" dirty="0"/>
          </a:p>
        </p:txBody>
      </p:sp>
    </p:spTree>
    <p:extLst>
      <p:ext uri="{BB962C8B-B14F-4D97-AF65-F5344CB8AC3E}">
        <p14:creationId xmlns:p14="http://schemas.microsoft.com/office/powerpoint/2010/main" val="25511460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Las estafas de caridad</a:t>
            </a:r>
            <a:endParaRPr lang="es-ES" dirty="0"/>
          </a:p>
        </p:txBody>
      </p:sp>
      <p:sp>
        <p:nvSpPr>
          <p:cNvPr id="3" name="Content Placeholder 2"/>
          <p:cNvSpPr>
            <a:spLocks noGrp="1"/>
          </p:cNvSpPr>
          <p:nvPr>
            <p:ph idx="1"/>
          </p:nvPr>
        </p:nvSpPr>
        <p:spPr/>
        <p:txBody>
          <a:bodyPr/>
          <a:lstStyle/>
          <a:p>
            <a:r>
              <a:rPr lang="es-ES" dirty="0" smtClean="0"/>
              <a:t>¿Alguna vez alguien les pidió una donación para un grupo de caridad?</a:t>
            </a:r>
            <a:endParaRPr lang="es-ES" dirty="0"/>
          </a:p>
        </p:txBody>
      </p:sp>
    </p:spTree>
    <p:extLst>
      <p:ext uri="{BB962C8B-B14F-4D97-AF65-F5344CB8AC3E}">
        <p14:creationId xmlns:p14="http://schemas.microsoft.com/office/powerpoint/2010/main" val="4071877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Recaudación de fondos verídica</a:t>
            </a:r>
            <a:endParaRPr lang="es-ES" dirty="0"/>
          </a:p>
        </p:txBody>
      </p:sp>
      <p:sp>
        <p:nvSpPr>
          <p:cNvPr id="3" name="Content Placeholder 2"/>
          <p:cNvSpPr>
            <a:spLocks noGrp="1"/>
          </p:cNvSpPr>
          <p:nvPr>
            <p:ph idx="1"/>
          </p:nvPr>
        </p:nvSpPr>
        <p:spPr/>
        <p:txBody>
          <a:bodyPr>
            <a:normAutofit fontScale="92500"/>
          </a:bodyPr>
          <a:lstStyle/>
          <a:p>
            <a:r>
              <a:rPr lang="es-ES" dirty="0" smtClean="0"/>
              <a:t>Muchos grupos de caridad se comunican:</a:t>
            </a:r>
          </a:p>
          <a:p>
            <a:pPr lvl="1"/>
            <a:r>
              <a:rPr lang="es-ES" dirty="0" smtClean="0"/>
              <a:t>Por teléfono</a:t>
            </a:r>
          </a:p>
          <a:p>
            <a:pPr lvl="1"/>
            <a:r>
              <a:rPr lang="es-ES" dirty="0" smtClean="0"/>
              <a:t>Por correo</a:t>
            </a:r>
          </a:p>
          <a:p>
            <a:pPr lvl="1"/>
            <a:r>
              <a:rPr lang="es-ES" dirty="0" smtClean="0"/>
              <a:t>Por email</a:t>
            </a:r>
            <a:endParaRPr lang="es-ES" dirty="0"/>
          </a:p>
          <a:p>
            <a:pPr marL="457200" lvl="1" indent="0">
              <a:buNone/>
            </a:pPr>
            <a:endParaRPr lang="es-ES" dirty="0" smtClean="0"/>
          </a:p>
        </p:txBody>
      </p:sp>
    </p:spTree>
    <p:extLst>
      <p:ext uri="{BB962C8B-B14F-4D97-AF65-F5344CB8AC3E}">
        <p14:creationId xmlns:p14="http://schemas.microsoft.com/office/powerpoint/2010/main" val="3441828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Las estafas de caridad</a:t>
            </a:r>
            <a:endParaRPr lang="es-ES" dirty="0"/>
          </a:p>
        </p:txBody>
      </p:sp>
      <p:sp>
        <p:nvSpPr>
          <p:cNvPr id="3" name="Content Placeholder 2"/>
          <p:cNvSpPr>
            <a:spLocks noGrp="1"/>
          </p:cNvSpPr>
          <p:nvPr>
            <p:ph idx="1"/>
          </p:nvPr>
        </p:nvSpPr>
        <p:spPr>
          <a:xfrm>
            <a:off x="381000" y="2667000"/>
            <a:ext cx="8382000" cy="2133600"/>
          </a:xfrm>
        </p:spPr>
        <p:txBody>
          <a:bodyPr>
            <a:normAutofit fontScale="70000" lnSpcReduction="20000"/>
          </a:bodyPr>
          <a:lstStyle/>
          <a:p>
            <a:pPr>
              <a:lnSpc>
                <a:spcPct val="120000"/>
              </a:lnSpc>
            </a:pPr>
            <a:r>
              <a:rPr lang="es-ES" sz="4100" dirty="0" smtClean="0"/>
              <a:t>Funcionan de la siguiente manera:</a:t>
            </a:r>
          </a:p>
          <a:p>
            <a:pPr lvl="1">
              <a:lnSpc>
                <a:spcPct val="120000"/>
              </a:lnSpc>
            </a:pPr>
            <a:r>
              <a:rPr lang="es-ES" sz="3600" dirty="0" smtClean="0"/>
              <a:t>Llamadas telefónicas</a:t>
            </a:r>
          </a:p>
          <a:p>
            <a:pPr lvl="1">
              <a:lnSpc>
                <a:spcPct val="120000"/>
              </a:lnSpc>
            </a:pPr>
            <a:r>
              <a:rPr lang="es-ES" sz="3600" dirty="0" smtClean="0"/>
              <a:t>El nombre del grupo de caridad suena familiar</a:t>
            </a:r>
          </a:p>
          <a:p>
            <a:pPr lvl="1" indent="0">
              <a:buNone/>
            </a:pPr>
            <a:endParaRPr lang="es-ES" dirty="0" smtClean="0"/>
          </a:p>
          <a:p>
            <a:pPr lvl="1"/>
            <a:endParaRPr lang="es-ES" dirty="0" smtClean="0"/>
          </a:p>
          <a:p>
            <a:pPr lvl="1"/>
            <a:endParaRPr lang="es-ES" dirty="0" smtClean="0"/>
          </a:p>
        </p:txBody>
      </p:sp>
    </p:spTree>
    <p:extLst>
      <p:ext uri="{BB962C8B-B14F-4D97-AF65-F5344CB8AC3E}">
        <p14:creationId xmlns:p14="http://schemas.microsoft.com/office/powerpoint/2010/main" val="14333392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Las estafas de caridad</a:t>
            </a:r>
            <a:endParaRPr lang="es-ES" dirty="0"/>
          </a:p>
        </p:txBody>
      </p:sp>
      <p:sp>
        <p:nvSpPr>
          <p:cNvPr id="3" name="Content Placeholder 2"/>
          <p:cNvSpPr>
            <a:spLocks noGrp="1"/>
          </p:cNvSpPr>
          <p:nvPr>
            <p:ph idx="1"/>
          </p:nvPr>
        </p:nvSpPr>
        <p:spPr/>
        <p:txBody>
          <a:bodyPr/>
          <a:lstStyle/>
          <a:p>
            <a:r>
              <a:rPr lang="es-ES" dirty="0" smtClean="0"/>
              <a:t>Funcionan de la siguiente manera:</a:t>
            </a:r>
          </a:p>
          <a:p>
            <a:pPr lvl="1"/>
            <a:r>
              <a:rPr lang="es-ES" dirty="0" smtClean="0"/>
              <a:t>Agradecen una “promesa"</a:t>
            </a:r>
          </a:p>
          <a:p>
            <a:pPr lvl="1"/>
            <a:r>
              <a:rPr lang="es-ES" dirty="0" smtClean="0"/>
              <a:t>Presionan para les paguen rápidamente</a:t>
            </a:r>
          </a:p>
          <a:p>
            <a:pPr lvl="1"/>
            <a:r>
              <a:rPr lang="es-ES" dirty="0" smtClean="0"/>
              <a:t>Podrían negarse a dar detalles</a:t>
            </a:r>
            <a:endParaRPr lang="es-ES" dirty="0"/>
          </a:p>
        </p:txBody>
      </p:sp>
    </p:spTree>
    <p:extLst>
      <p:ext uri="{BB962C8B-B14F-4D97-AF65-F5344CB8AC3E}">
        <p14:creationId xmlns:p14="http://schemas.microsoft.com/office/powerpoint/2010/main" val="10038766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¿Qué hay que hacer?</a:t>
            </a:r>
            <a:endParaRPr lang="es-ES" dirty="0"/>
          </a:p>
        </p:txBody>
      </p:sp>
      <p:sp>
        <p:nvSpPr>
          <p:cNvPr id="3" name="Content Placeholder 2"/>
          <p:cNvSpPr>
            <a:spLocks noGrp="1"/>
          </p:cNvSpPr>
          <p:nvPr>
            <p:ph idx="1"/>
          </p:nvPr>
        </p:nvSpPr>
        <p:spPr/>
        <p:txBody>
          <a:bodyPr/>
          <a:lstStyle/>
          <a:p>
            <a:r>
              <a:rPr lang="es-ES" dirty="0" smtClean="0"/>
              <a:t>Cuando reciban estas llamadas de recaudación de fondos...</a:t>
            </a:r>
          </a:p>
          <a:p>
            <a:pPr marL="0" indent="0">
              <a:buNone/>
            </a:pPr>
            <a:endParaRPr lang="es-ES" dirty="0" smtClean="0"/>
          </a:p>
          <a:p>
            <a:endParaRPr lang="es-ES" dirty="0"/>
          </a:p>
        </p:txBody>
      </p:sp>
    </p:spTree>
    <p:extLst>
      <p:ext uri="{BB962C8B-B14F-4D97-AF65-F5344CB8AC3E}">
        <p14:creationId xmlns:p14="http://schemas.microsoft.com/office/powerpoint/2010/main" val="29776489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¿Qué hay que decir?</a:t>
            </a:r>
            <a:endParaRPr lang="es-ES" dirty="0"/>
          </a:p>
        </p:txBody>
      </p:sp>
      <p:sp>
        <p:nvSpPr>
          <p:cNvPr id="3" name="Content Placeholder 2"/>
          <p:cNvSpPr>
            <a:spLocks noGrp="1"/>
          </p:cNvSpPr>
          <p:nvPr>
            <p:ph idx="1"/>
          </p:nvPr>
        </p:nvSpPr>
        <p:spPr/>
        <p:txBody>
          <a:bodyPr/>
          <a:lstStyle/>
          <a:p>
            <a:r>
              <a:rPr lang="es-ES" dirty="0" smtClean="0"/>
              <a:t>“No, gracias”. Colgar el teléfono.   ...O:</a:t>
            </a:r>
          </a:p>
          <a:p>
            <a:r>
              <a:rPr lang="es-ES" dirty="0" smtClean="0"/>
              <a:t>“No dono dinero por teléfono. Lo consideraré si me envían alguna información por escrito”.</a:t>
            </a:r>
          </a:p>
          <a:p>
            <a:endParaRPr lang="es-ES" dirty="0"/>
          </a:p>
        </p:txBody>
      </p:sp>
    </p:spTree>
    <p:extLst>
      <p:ext uri="{BB962C8B-B14F-4D97-AF65-F5344CB8AC3E}">
        <p14:creationId xmlns:p14="http://schemas.microsoft.com/office/powerpoint/2010/main" val="4005396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Lo que nunca haremos</a:t>
            </a:r>
            <a:endParaRPr lang="es-ES" dirty="0"/>
          </a:p>
        </p:txBody>
      </p:sp>
      <p:sp>
        <p:nvSpPr>
          <p:cNvPr id="3" name="Content Placeholder 2"/>
          <p:cNvSpPr>
            <a:spLocks noGrp="1"/>
          </p:cNvSpPr>
          <p:nvPr>
            <p:ph idx="1"/>
          </p:nvPr>
        </p:nvSpPr>
        <p:spPr>
          <a:xfrm>
            <a:off x="381000" y="2362200"/>
            <a:ext cx="8382000" cy="3200400"/>
          </a:xfrm>
        </p:spPr>
        <p:txBody>
          <a:bodyPr>
            <a:normAutofit/>
          </a:bodyPr>
          <a:lstStyle/>
          <a:p>
            <a:r>
              <a:rPr lang="es-ES" dirty="0" smtClean="0"/>
              <a:t>Enviar dinero en efectivo</a:t>
            </a:r>
          </a:p>
          <a:p>
            <a:r>
              <a:rPr lang="es-ES" dirty="0" smtClean="0"/>
              <a:t>Hacer una transferencia o giro de dinero</a:t>
            </a:r>
          </a:p>
          <a:p>
            <a:r>
              <a:rPr lang="es-ES" dirty="0" smtClean="0"/>
              <a:t>Cargar tarjetas de débito pre-pagadas</a:t>
            </a:r>
          </a:p>
        </p:txBody>
      </p:sp>
    </p:spTree>
    <p:extLst>
      <p:ext uri="{BB962C8B-B14F-4D97-AF65-F5344CB8AC3E}">
        <p14:creationId xmlns:p14="http://schemas.microsoft.com/office/powerpoint/2010/main" val="2322709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Pass It On">
  <a:themeElements>
    <a:clrScheme name="Pass It On">
      <a:dk1>
        <a:sysClr val="windowText" lastClr="000000"/>
      </a:dk1>
      <a:lt1>
        <a:sysClr val="window" lastClr="FFFFFF"/>
      </a:lt1>
      <a:dk2>
        <a:srgbClr val="439BA2"/>
      </a:dk2>
      <a:lt2>
        <a:srgbClr val="FEE8D2"/>
      </a:lt2>
      <a:accent1>
        <a:srgbClr val="439BA2"/>
      </a:accent1>
      <a:accent2>
        <a:srgbClr val="439BA2"/>
      </a:accent2>
      <a:accent3>
        <a:srgbClr val="439BA2"/>
      </a:accent3>
      <a:accent4>
        <a:srgbClr val="439BA2"/>
      </a:accent4>
      <a:accent5>
        <a:srgbClr val="4BACC6"/>
      </a:accent5>
      <a:accent6>
        <a:srgbClr val="439BA2"/>
      </a:accent6>
      <a:hlink>
        <a:srgbClr val="439BA2"/>
      </a:hlink>
      <a:folHlink>
        <a:srgbClr val="439BA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pasalo</Template>
  <TotalTime>1459</TotalTime>
  <Words>1616</Words>
  <Application>Microsoft Office PowerPoint</Application>
  <PresentationFormat>On-screen Show (4:3)</PresentationFormat>
  <Paragraphs>101</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Pass It On</vt:lpstr>
      <vt:lpstr>PowerPoint Presentation</vt:lpstr>
      <vt:lpstr>Las estafas de caridad</vt:lpstr>
      <vt:lpstr>Las estafas de caridad</vt:lpstr>
      <vt:lpstr>Recaudación de fondos verídica</vt:lpstr>
      <vt:lpstr>Las estafas de caridad</vt:lpstr>
      <vt:lpstr>Las estafas de caridad</vt:lpstr>
      <vt:lpstr>¿Qué hay que hacer?</vt:lpstr>
      <vt:lpstr>¿Qué hay que decir?</vt:lpstr>
      <vt:lpstr>Lo que nunca haremos</vt:lpstr>
      <vt:lpstr>PowerPoint Presentation</vt:lpstr>
      <vt:lpstr>PowerPoint Presentation</vt:lpstr>
      <vt:lpstr>Las estafas de caridad</vt:lpstr>
    </vt:vector>
  </TitlesOfParts>
  <Company>Federal Trade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Imposter Scams</dc:title>
  <dc:creator>Federal Trade Commission</dc:creator>
  <cp:lastModifiedBy>Federal Trade Commission</cp:lastModifiedBy>
  <cp:revision>70</cp:revision>
  <dcterms:created xsi:type="dcterms:W3CDTF">2014-05-06T14:30:15Z</dcterms:created>
  <dcterms:modified xsi:type="dcterms:W3CDTF">2014-09-05T19:59:37Z</dcterms:modified>
</cp:coreProperties>
</file>