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3"/>
  </p:notesMasterIdLst>
  <p:sldIdLst>
    <p:sldId id="267" r:id="rId2"/>
    <p:sldId id="256" r:id="rId3"/>
    <p:sldId id="257" r:id="rId4"/>
    <p:sldId id="258" r:id="rId5"/>
    <p:sldId id="259" r:id="rId6"/>
    <p:sldId id="271" r:id="rId7"/>
    <p:sldId id="260" r:id="rId8"/>
    <p:sldId id="261" r:id="rId9"/>
    <p:sldId id="272" r:id="rId10"/>
    <p:sldId id="273"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63978" autoAdjust="0"/>
  </p:normalViewPr>
  <p:slideViewPr>
    <p:cSldViewPr>
      <p:cViewPr>
        <p:scale>
          <a:sx n="60" d="100"/>
          <a:sy n="60" d="100"/>
        </p:scale>
        <p:origin x="-3000" y="-3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0F88BA-C213-4932-871F-69EC0E66D611}" type="datetimeFigureOut">
              <a:rPr lang="en-US" smtClean="0"/>
              <a:pPr/>
              <a:t>9/5/2014</a:t>
            </a:fld>
            <a:endParaRPr lang="es-E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1737AA-35A3-4E38-A46D-C4B083A093C5}" type="slidenum">
              <a:rPr lang="en-US" smtClean="0"/>
              <a:pPr/>
              <a:t>‹#›</a:t>
            </a:fld>
            <a:endParaRPr lang="es-ES" dirty="0"/>
          </a:p>
        </p:txBody>
      </p:sp>
    </p:spTree>
    <p:extLst>
      <p:ext uri="{BB962C8B-B14F-4D97-AF65-F5344CB8AC3E}">
        <p14:creationId xmlns:p14="http://schemas.microsoft.com/office/powerpoint/2010/main" val="374942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1</a:t>
            </a:fld>
            <a:endParaRPr lang="es-ES" dirty="0"/>
          </a:p>
        </p:txBody>
      </p:sp>
    </p:spTree>
    <p:extLst>
      <p:ext uri="{BB962C8B-B14F-4D97-AF65-F5344CB8AC3E}">
        <p14:creationId xmlns:p14="http://schemas.microsoft.com/office/powerpoint/2010/main" val="158602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666"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Y aunque hoy no hemos hablado sobre las estafas, todos sabemos que están dando vueltas por ahí. Incluso es probable que conozcamos algunas personas que han tenido alguna experiencia con las estafas – o tal vez nosotros mismos. </a:t>
            </a:r>
          </a:p>
          <a:p>
            <a:pPr marL="0" marR="0" lvl="0" indent="0" algn="l" defTabSz="931666"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31666"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Así que si alguno de ustedes o algún conocido detectan cualquier tipo de estafa, la Comisión Federal de Comercio quiere enterarse. Por favor, llamen a la FTC o vayan a su sitio web para presentar una queja. Los investigadores de la FTC examinan permanentemente la base de datos a la búsqueda de casos. Lo que ustedes reporten podría marcar una verdadera diferencia.</a:t>
            </a:r>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1954278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Gracias por el tiempo que me han dedicado hoy y por compartir sus experiencias con el grupo. Espero que les haya sido útil.</a:t>
            </a:r>
          </a:p>
          <a:p>
            <a:endParaRPr lang="es-ES" dirty="0" smtClean="0"/>
          </a:p>
          <a:p>
            <a:r>
              <a:rPr lang="es-ES" dirty="0" smtClean="0"/>
              <a:t>¿Preguntas? (Recuérdale a la gente que se lleve materiales para amigos y familiares).</a:t>
            </a:r>
          </a:p>
          <a:p>
            <a:endParaRPr lang="es-ES" baseline="0" dirty="0" smtClean="0"/>
          </a:p>
          <a:p>
            <a:r>
              <a:rPr lang="es-ES" dirty="0" smtClean="0"/>
              <a:t>¡Gracias!</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297134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Bienvenida y presentaciones.</a:t>
            </a:r>
          </a:p>
          <a:p>
            <a:endParaRPr lang="es-ES" dirty="0" smtClean="0"/>
          </a:p>
          <a:p>
            <a:r>
              <a:rPr lang="es-ES" dirty="0" smtClean="0"/>
              <a:t>Si tienes algún material, repártelo. Usa la actividad si te parece oportuno.</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2</a:t>
            </a:fld>
            <a:endParaRPr lang="es-ES" dirty="0"/>
          </a:p>
        </p:txBody>
      </p:sp>
    </p:spTree>
    <p:extLst>
      <p:ext uri="{BB962C8B-B14F-4D97-AF65-F5344CB8AC3E}">
        <p14:creationId xmlns:p14="http://schemas.microsoft.com/office/powerpoint/2010/main" val="297134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El tema de hoy es un poco diferente al de los fraudes y estafas que solemos escuchar de la Comisión Federal de Comercio. La FTC creó los materiales que tenemos hoy aquí para ayudarnos a pasar la voz entre nuestros amigos y familiares sobre las estafas que pueden ver. </a:t>
            </a:r>
          </a:p>
          <a:p>
            <a:endParaRPr lang="es-ES" baseline="0" dirty="0" smtClean="0"/>
          </a:p>
          <a:p>
            <a:r>
              <a:rPr lang="es-ES" dirty="0" smtClean="0"/>
              <a:t>Pero el tema de hoy no está para nada relacionado con las estafas. Se trata de cómo pueden ahorrar dinero siendo sus propios y mejores defensores. Y de las facturas y más facturas que pagan.</a:t>
            </a:r>
          </a:p>
          <a:p>
            <a:endParaRPr lang="es-ES" baseline="0" dirty="0" smtClean="0"/>
          </a:p>
          <a:p>
            <a:endParaRPr lang="es-ES" baseline="0" dirty="0" smtClean="0"/>
          </a:p>
          <a:p>
            <a:endParaRPr lang="es-E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pPr/>
              <a:t>3</a:t>
            </a:fld>
            <a:endParaRPr lang="es-ES" dirty="0"/>
          </a:p>
        </p:txBody>
      </p:sp>
    </p:spTree>
    <p:extLst>
      <p:ext uri="{BB962C8B-B14F-4D97-AF65-F5344CB8AC3E}">
        <p14:creationId xmlns:p14="http://schemas.microsoft.com/office/powerpoint/2010/main" val="112714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¿Cuántos tipos de facturas creen que reciben? ¿5? ¿10? ¿Qué tipos de facturas pagan? [DEBATE]</a:t>
            </a:r>
          </a:p>
          <a:p>
            <a:endParaRPr lang="es-ES" baseline="0" dirty="0" smtClean="0"/>
          </a:p>
          <a:p>
            <a:r>
              <a:rPr lang="es-ES" dirty="0" smtClean="0"/>
              <a:t>Motivadores, si fuera necesario:</a:t>
            </a:r>
          </a:p>
          <a:p>
            <a:pPr marL="171450" indent="-171450">
              <a:buFont typeface="Arial" panose="020B0604020202020204" pitchFamily="34" charset="0"/>
              <a:buChar char="•"/>
            </a:pPr>
            <a:r>
              <a:rPr lang="es-ES" dirty="0" smtClean="0"/>
              <a:t>Alquiler o hipoteca</a:t>
            </a:r>
          </a:p>
          <a:p>
            <a:pPr marL="171450" indent="-171450">
              <a:buFont typeface="Arial" panose="020B0604020202020204" pitchFamily="34" charset="0"/>
              <a:buChar char="•"/>
            </a:pPr>
            <a:r>
              <a:rPr lang="es-ES" dirty="0" smtClean="0"/>
              <a:t>Gastos de atención médica</a:t>
            </a:r>
          </a:p>
          <a:p>
            <a:pPr marL="171450" indent="-171450">
              <a:buFont typeface="Arial" panose="020B0604020202020204" pitchFamily="34" charset="0"/>
              <a:buChar char="•"/>
            </a:pPr>
            <a:r>
              <a:rPr lang="es-ES" dirty="0" smtClean="0"/>
              <a:t>Seguros (carro, salud, hogar)</a:t>
            </a:r>
          </a:p>
          <a:p>
            <a:pPr marL="171450" indent="-171450">
              <a:buFont typeface="Arial" panose="020B0604020202020204" pitchFamily="34" charset="0"/>
              <a:buChar char="•"/>
            </a:pPr>
            <a:r>
              <a:rPr lang="es-ES" dirty="0" smtClean="0"/>
              <a:t>Carro</a:t>
            </a:r>
          </a:p>
          <a:p>
            <a:pPr marL="171450" indent="-171450">
              <a:buFont typeface="Arial" panose="020B0604020202020204" pitchFamily="34" charset="0"/>
              <a:buChar char="•"/>
            </a:pPr>
            <a:r>
              <a:rPr lang="es-ES" dirty="0" smtClean="0"/>
              <a:t>Electricidad</a:t>
            </a:r>
          </a:p>
          <a:p>
            <a:pPr marL="171450" indent="-171450">
              <a:buFont typeface="Arial" panose="020B0604020202020204" pitchFamily="34" charset="0"/>
              <a:buChar char="•"/>
            </a:pPr>
            <a:r>
              <a:rPr lang="es-ES" dirty="0" smtClean="0"/>
              <a:t>Agua</a:t>
            </a:r>
          </a:p>
          <a:p>
            <a:pPr marL="171450" indent="-171450">
              <a:buFont typeface="Arial" panose="020B0604020202020204" pitchFamily="34" charset="0"/>
              <a:buChar char="•"/>
            </a:pPr>
            <a:r>
              <a:rPr lang="es-ES" dirty="0" smtClean="0"/>
              <a:t>Teléfono</a:t>
            </a:r>
          </a:p>
          <a:p>
            <a:pPr marL="171450" indent="-171450">
              <a:buFont typeface="Arial" panose="020B0604020202020204" pitchFamily="34" charset="0"/>
              <a:buChar char="•"/>
            </a:pPr>
            <a:r>
              <a:rPr lang="es-ES" dirty="0" smtClean="0"/>
              <a:t>TV por cable</a:t>
            </a:r>
          </a:p>
          <a:p>
            <a:pPr marL="171450" indent="-171450">
              <a:buFont typeface="Arial" panose="020B0604020202020204" pitchFamily="34" charset="0"/>
              <a:buChar char="•"/>
            </a:pPr>
            <a:r>
              <a:rPr lang="es-ES" dirty="0" smtClean="0"/>
              <a:t>Internet</a:t>
            </a:r>
          </a:p>
          <a:p>
            <a:pPr marL="171450" indent="-171450">
              <a:buFont typeface="Arial" panose="020B0604020202020204" pitchFamily="34" charset="0"/>
              <a:buChar char="•"/>
            </a:pPr>
            <a:r>
              <a:rPr lang="es-ES" dirty="0" smtClean="0"/>
              <a:t>Periódico</a:t>
            </a:r>
          </a:p>
          <a:p>
            <a:pPr marL="171450" indent="-171450">
              <a:buFont typeface="Arial" panose="020B0604020202020204" pitchFamily="34" charset="0"/>
              <a:buChar char="•"/>
            </a:pPr>
            <a:r>
              <a:rPr lang="es-ES" dirty="0" smtClean="0"/>
              <a:t>Tarjeta de crédito</a:t>
            </a:r>
          </a:p>
          <a:p>
            <a:pPr marL="171450" indent="-171450">
              <a:buFont typeface="Arial" panose="020B0604020202020204" pitchFamily="34" charset="0"/>
              <a:buChar char="•"/>
            </a:pPr>
            <a:r>
              <a:rPr lang="es-ES" dirty="0" smtClean="0"/>
              <a:t>…</a:t>
            </a:r>
          </a:p>
          <a:p>
            <a:pPr marL="171450" indent="-171450">
              <a:buFont typeface="Arial" panose="020B0604020202020204" pitchFamily="34" charset="0"/>
              <a:buChar char="•"/>
            </a:pPr>
            <a:endParaRPr lang="es-ES" baseline="0" dirty="0" smtClean="0"/>
          </a:p>
          <a:p>
            <a:pPr marL="0" indent="0">
              <a:buFont typeface="Arial" panose="020B0604020202020204" pitchFamily="34" charset="0"/>
              <a:buNone/>
            </a:pPr>
            <a:r>
              <a:rPr lang="es-ES" dirty="0" smtClean="0"/>
              <a:t>¿Y saben – de manera general o específica – cuánto pagan mensualmente por cada gasto? No me digan cuánto pagan. Solo les estoy preguntando si llevan un control de lo que están gastando por mes. Francamente: ¿saben cuánto pagan mensualmente por cada factura?</a:t>
            </a:r>
          </a:p>
          <a:p>
            <a:pPr marL="171450" indent="-171450">
              <a:buFont typeface="Arial" panose="020B0604020202020204" pitchFamily="34" charset="0"/>
              <a:buChar char="•"/>
            </a:pPr>
            <a:endParaRPr lang="es-ES" baseline="0" dirty="0" smtClean="0"/>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4</a:t>
            </a:fld>
            <a:endParaRPr lang="es-ES" dirty="0"/>
          </a:p>
        </p:txBody>
      </p:sp>
    </p:spTree>
    <p:extLst>
      <p:ext uri="{BB962C8B-B14F-4D97-AF65-F5344CB8AC3E}">
        <p14:creationId xmlns:p14="http://schemas.microsoft.com/office/powerpoint/2010/main" val="186550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Digamos que ustedes tienen una idea básica del monto de sus facturas mensuales. ¿Cómo se dan cuenta de que aumentó la factura? [DEBATE]</a:t>
            </a:r>
          </a:p>
          <a:p>
            <a:endParaRPr lang="es-ES" baseline="0" dirty="0" smtClean="0"/>
          </a:p>
          <a:p>
            <a:r>
              <a:rPr lang="es-ES" dirty="0" smtClean="0"/>
              <a:t>Motivadores: Leyendo la factura. Así de simple.</a:t>
            </a:r>
          </a:p>
          <a:p>
            <a:endParaRPr lang="es-ES" baseline="0" dirty="0" smtClean="0"/>
          </a:p>
          <a:p>
            <a:r>
              <a:rPr lang="es-ES" dirty="0" smtClean="0"/>
              <a:t>Suena elemental decir que tienen que leer cada una de sus facturas línea por línea. Pero se sorprenderían al saber que hay mucha gente que no lo hace. Ustedes saben que normalmente les llegan las facturas, podrían haber establecido un sistema de pago automático y por lo tanto, piensan que está funcionando bien. ¿Pero es una buena idea suponer que todo funcionará bien? </a:t>
            </a:r>
          </a:p>
          <a:p>
            <a:endParaRPr lang="es-ES" baseline="0" dirty="0" smtClean="0"/>
          </a:p>
          <a:p>
            <a:r>
              <a:rPr lang="es-ES" dirty="0" smtClean="0"/>
              <a:t>Si</a:t>
            </a:r>
            <a:r>
              <a:rPr lang="es-ES" baseline="0" dirty="0" smtClean="0"/>
              <a:t> </a:t>
            </a:r>
            <a:r>
              <a:rPr lang="es-ES" dirty="0" smtClean="0"/>
              <a:t>ustedes leen las facturas todos los meses, se enterarán si hay un aumento abrupto. Tal vez se deba a un aumento de la tarifa – con o sin aviso previo. Quizás la tasa de interés haya sufrido un cambio inesperado, podría haber un error, o tal vez haya algún cargo por algo que no recuerdan haber ordenado. A veces, los estafadores agregan cargos a una factura, esperando que los clientes no los detecten. Esto en inglés se llama cramming, nosotros lo vamos a llamar empaquetamiento, y podría ser por montos insignificantes como 50 centavos. Pero imagínense si multiplicáramos esos 50 centavos por millones de consumidores que no los detectan – o que no los cuestionan. Repentinamente el resultado se convierte en un montón de dinero. </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5</a:t>
            </a:fld>
            <a:endParaRPr lang="es-ES" dirty="0"/>
          </a:p>
        </p:txBody>
      </p:sp>
    </p:spTree>
    <p:extLst>
      <p:ext uri="{BB962C8B-B14F-4D97-AF65-F5344CB8AC3E}">
        <p14:creationId xmlns:p14="http://schemas.microsoft.com/office/powerpoint/2010/main" val="58374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¿Qué hay que hacer si una factura aumenta repentinamente? Esto probablemente dependa de lo que sucedió, pero un buen punto de partida para cualquier aumento que detecten es hacer preguntas.</a:t>
            </a:r>
          </a:p>
          <a:p>
            <a:endParaRPr lang="es-E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Pongamos por ejemplo que aumenta la tarifa de la factura de electricidad, o que se incrementa la tasa de interés de sus tarjetas de crédito: ¿los notificaron? ¿En la factura dice algo sobre el motivo del cambio? Fíjense en el resumen de cuenta que reciben por correo postal o por email. ¿Hay alguna explicación? Si no hay ninguna explicación o quieren mas información, llamen a la compañía y empiecen a hacer preguntas: ¿Cuál es el motivo del aumento? ¿Enviaron notificaciones a los clientes? ¿Adónde y cuándo? </a:t>
            </a:r>
          </a:p>
          <a:p>
            <a:endParaRPr lang="es-ES" baseline="0" dirty="0" smtClean="0"/>
          </a:p>
          <a:p>
            <a:r>
              <a:rPr lang="es-ES" dirty="0" smtClean="0"/>
              <a:t>Si detectan un cargo extraño en sus tarjetas de crédito, expriman bien sus cerebros. ¿Les suena familiar el nombre del negocio, la fecha o el cargo? Si no fuera así, llamen al negocio relacionado con el cargo – a menudo aparece un número de teléfono en el resumen de cuenta. Averigüen a qué corresponde ese cargo para ver si les recuerda algo. Si no recuerdan haber efectuado ese gasto, disputen el cargo con el negocio – y si no avanzan mucho tratando con el negocio, comuníquense con la compañía emisora de sus tarjetas de crédito y sigan el procedimiento indicado para disputar un cargo.</a:t>
            </a:r>
          </a:p>
        </p:txBody>
      </p:sp>
      <p:sp>
        <p:nvSpPr>
          <p:cNvPr id="4" name="Slide Number Placeholder 3"/>
          <p:cNvSpPr>
            <a:spLocks noGrp="1"/>
          </p:cNvSpPr>
          <p:nvPr>
            <p:ph type="sldNum" sz="quarter" idx="10"/>
          </p:nvPr>
        </p:nvSpPr>
        <p:spPr/>
        <p:txBody>
          <a:bodyPr/>
          <a:lstStyle/>
          <a:p>
            <a:fld id="{D41737AA-35A3-4E38-A46D-C4B083A093C5}" type="slidenum">
              <a:rPr lang="en-US" smtClean="0"/>
              <a:pPr/>
              <a:t>6</a:t>
            </a:fld>
            <a:endParaRPr lang="es-ES" dirty="0"/>
          </a:p>
        </p:txBody>
      </p:sp>
    </p:spTree>
    <p:extLst>
      <p:ext uri="{BB962C8B-B14F-4D97-AF65-F5344CB8AC3E}">
        <p14:creationId xmlns:p14="http://schemas.microsoft.com/office/powerpoint/2010/main" val="1510666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Cuando ya hayan averiguado por qué el monto de la factura es más alto que lo previsto, pueden tratar de hacer algo al respecto. Un buen punto de partida es pedir simplemente lo que quieren. </a:t>
            </a:r>
          </a:p>
          <a:p>
            <a:endParaRPr lang="es-ES" baseline="0" dirty="0" smtClean="0"/>
          </a:p>
          <a:p>
            <a:r>
              <a:rPr lang="es-ES" dirty="0" smtClean="0"/>
              <a:t>¿Alguno de ustedes tuvo suerte con esto? ¿Qué hicieron para que funcionara? ¿O qué piensan que podría funcionar? [DEBATE]</a:t>
            </a:r>
          </a:p>
          <a:p>
            <a:endParaRPr lang="es-ES" baseline="0" dirty="0" smtClean="0"/>
          </a:p>
          <a:p>
            <a:r>
              <a:rPr lang="es-ES" dirty="0" smtClean="0"/>
              <a:t>Motivadores (si fuera necesario):</a:t>
            </a:r>
          </a:p>
          <a:p>
            <a:pPr marL="171450" indent="-171450">
              <a:buFont typeface="Arial" panose="020B0604020202020204" pitchFamily="34" charset="0"/>
              <a:buChar char="•"/>
            </a:pPr>
            <a:r>
              <a:rPr lang="es-ES" dirty="0" smtClean="0"/>
              <a:t>¿Cómo se puede pagar menos por mes por esto?</a:t>
            </a:r>
          </a:p>
          <a:p>
            <a:pPr marL="171450" indent="-171450">
              <a:buFont typeface="Arial" panose="020B0604020202020204" pitchFamily="34" charset="0"/>
              <a:buChar char="•"/>
            </a:pPr>
            <a:r>
              <a:rPr lang="es-ES" dirty="0" smtClean="0"/>
              <a:t>¿Cómo podemos encontrar una manera de bajar el monto de mi pago?</a:t>
            </a:r>
          </a:p>
          <a:p>
            <a:pPr marL="171450" indent="-171450">
              <a:buFont typeface="Arial" panose="020B0604020202020204" pitchFamily="34" charset="0"/>
              <a:buChar char="•"/>
            </a:pPr>
            <a:r>
              <a:rPr lang="es-ES" dirty="0" smtClean="0"/>
              <a:t>¿Hay algún programa o promoción disponible al que pueda acceder?</a:t>
            </a:r>
          </a:p>
          <a:p>
            <a:pPr marL="171450" indent="-171450">
              <a:buFont typeface="Arial" panose="020B0604020202020204" pitchFamily="34" charset="0"/>
              <a:buChar char="•"/>
            </a:pPr>
            <a:endParaRPr lang="es-ES" baseline="0" dirty="0" smtClean="0"/>
          </a:p>
          <a:p>
            <a:pPr marL="0" indent="0">
              <a:buFont typeface="Arial" panose="020B0604020202020204" pitchFamily="34" charset="0"/>
              <a:buNone/>
            </a:pPr>
            <a:r>
              <a:rPr lang="es-ES" dirty="0" smtClean="0"/>
              <a:t>Podrían decirles que no a cada cosa. Quizás no haya ningún modo de bajar el precio. Pero algunas veces, un negocio encontrará una manera de bajar los costos para conservar a los clientes leales o de hace mucho tiempo, o para los que pagan puntualmente todos los meses – o simplemente para que sigan siendo clientes. Y si no lo consiguen, definitivamente pueden tratar de encontrar otra compañía que esté dispuesta a bajar los costos. Y entonces, pueden decidir si la molestia de cambiar de compañía vale lo que se ahorrarán.</a:t>
            </a:r>
          </a:p>
        </p:txBody>
      </p:sp>
      <p:sp>
        <p:nvSpPr>
          <p:cNvPr id="4" name="Slide Number Placeholder 3"/>
          <p:cNvSpPr>
            <a:spLocks noGrp="1"/>
          </p:cNvSpPr>
          <p:nvPr>
            <p:ph type="sldNum" sz="quarter" idx="10"/>
          </p:nvPr>
        </p:nvSpPr>
        <p:spPr/>
        <p:txBody>
          <a:bodyPr/>
          <a:lstStyle/>
          <a:p>
            <a:fld id="{D41737AA-35A3-4E38-A46D-C4B083A093C5}" type="slidenum">
              <a:rPr lang="en-US" smtClean="0"/>
              <a:pPr/>
              <a:t>7</a:t>
            </a:fld>
            <a:endParaRPr lang="es-ES" dirty="0"/>
          </a:p>
        </p:txBody>
      </p:sp>
    </p:spTree>
    <p:extLst>
      <p:ext uri="{BB962C8B-B14F-4D97-AF65-F5344CB8AC3E}">
        <p14:creationId xmlns:p14="http://schemas.microsoft.com/office/powerpoint/2010/main" val="363331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Nosotros, individualmente, somos nuestros mejores defensores. Cada uno sabe lo que debe y lo que paga usualmente. Cuando eso cambia, cualquiera que sea el motivo, la persona con mayor interés en ocuparse de ese cambio es uno mismo. Ya sea que les hayan cobrado de más y necesiten un reembolso, o que les hayan aplicado un aumento que nos les gusta, investiguen, hagan algunas preguntas y díganle a la compañía lo que quieren. </a:t>
            </a:r>
          </a:p>
          <a:p>
            <a:endParaRPr lang="es-ES" baseline="0" dirty="0" smtClean="0"/>
          </a:p>
          <a:p>
            <a:r>
              <a:rPr lang="es-ES" dirty="0" smtClean="0"/>
              <a:t>Y después decidan lo que quieren hacer. ¿Quedarse en la misma compañía? ¿Cambiar de compañía? ¿Pagar la suma más alta y lidiar con eso? Es una decisión personal, y cada uno de nosotros puede tener una idea diferente de cuál es la mejor opción. Pero, como mínimo, pueden llegar al fondo de la situación para tomar las decisiones.</a:t>
            </a:r>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8</a:t>
            </a:fld>
            <a:endParaRPr lang="es-ES" dirty="0"/>
          </a:p>
        </p:txBody>
      </p:sp>
    </p:spTree>
    <p:extLst>
      <p:ext uri="{BB962C8B-B14F-4D97-AF65-F5344CB8AC3E}">
        <p14:creationId xmlns:p14="http://schemas.microsoft.com/office/powerpoint/2010/main" val="219601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Y también se puede hacer algo más: podemos pasar lo que sabemos. Este es el tipo de conversación que puede ayudar a la gente que te rodea y te interesa.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Pueden compartir su experiencia de vida con sus seres queridos que podrían aprovechar un poco más de ayuda o información. Por favor, pasen lo que saben. Hablen con ellos. Compartan sus experiencias. Entréguenles un folleto o un marcalibros para ayudarlos a tener presente la importancia de este tema. Díganles que pueden encontrar más información en el sitio web de la FTC ftc.gov/pasalo. </a:t>
            </a:r>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2502161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ass It On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5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2133600"/>
            <a:ext cx="7162800" cy="3200400"/>
          </a:xfrm>
          <a:prstGeom prst="rect">
            <a:avLst/>
          </a:prstGeom>
        </p:spPr>
        <p:txBody>
          <a:bodyPr vert="horz" lIns="91440" tIns="45720" rIns="91440" bIns="45720" rtlCol="0" anchor="ctr" anchorCtr="0">
            <a:normAutofit/>
          </a:bodyPr>
          <a:lstStyle>
            <a:lvl1pPr algn="ctr">
              <a:lnSpc>
                <a:spcPts val="5300"/>
              </a:lnSpc>
              <a:defRPr sz="5400" baseline="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1371600" y="4953000"/>
            <a:ext cx="6400800" cy="685800"/>
          </a:xfrm>
          <a:noFill/>
          <a:ln>
            <a:noFill/>
          </a:ln>
        </p:spPr>
        <p:txBody>
          <a:bodyPr>
            <a:noAutofit/>
          </a:bodyPr>
          <a:lstStyle>
            <a:lvl1pPr marL="0" indent="0" algn="ctr">
              <a:buNone/>
              <a:defRPr sz="2400" b="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a:t>
            </a:r>
            <a:endParaRPr lang="en-US" dirty="0"/>
          </a:p>
        </p:txBody>
      </p:sp>
    </p:spTree>
    <p:extLst>
      <p:ext uri="{BB962C8B-B14F-4D97-AF65-F5344CB8AC3E}">
        <p14:creationId xmlns:p14="http://schemas.microsoft.com/office/powerpoint/2010/main" val="356639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no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95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57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tart a convers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46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eport to the FT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381000"/>
            <a:ext cx="57912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2514600"/>
            <a:ext cx="8382000" cy="320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7756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txStyles>
    <p:titleStyle>
      <a:lvl1pPr algn="ctr" defTabSz="914400" rtl="0" eaLnBrk="1" latinLnBrk="0" hangingPunct="1">
        <a:lnSpc>
          <a:spcPts val="4100"/>
        </a:lnSpc>
        <a:spcBef>
          <a:spcPct val="0"/>
        </a:spcBef>
        <a:buNone/>
        <a:defRPr sz="4100" b="1" i="0" kern="1200" baseline="0">
          <a:solidFill>
            <a:schemeClr val="tx1"/>
          </a:solidFill>
          <a:latin typeface="+mj-lt"/>
          <a:ea typeface="+mj-ea"/>
          <a:cs typeface="+mj-cs"/>
        </a:defRPr>
      </a:lvl1pPr>
    </p:titleStyle>
    <p:bodyStyle>
      <a:lvl1pPr marL="796925" indent="-630238" algn="l" defTabSz="914400" rtl="0" eaLnBrk="1" latinLnBrk="0" hangingPunct="1">
        <a:lnSpc>
          <a:spcPts val="4000"/>
        </a:lnSpc>
        <a:spcBef>
          <a:spcPts val="1200"/>
        </a:spcBef>
        <a:spcAft>
          <a:spcPts val="600"/>
        </a:spcAft>
        <a:buClr>
          <a:schemeClr val="tx2"/>
        </a:buClr>
        <a:buSzPct val="105000"/>
        <a:buFontTx/>
        <a:buBlip>
          <a:blip r:embed="rId9"/>
        </a:buBlip>
        <a:tabLst>
          <a:tab pos="914400" algn="l"/>
        </a:tabLst>
        <a:defRPr sz="3200" kern="1200">
          <a:solidFill>
            <a:schemeClr val="tx1"/>
          </a:solidFill>
          <a:latin typeface="+mn-lt"/>
          <a:ea typeface="+mn-ea"/>
          <a:cs typeface="+mn-cs"/>
        </a:defRPr>
      </a:lvl1pPr>
      <a:lvl2pPr marL="860425" indent="-457200" algn="l" defTabSz="914400" rtl="0" eaLnBrk="1" latinLnBrk="0" hangingPunct="1">
        <a:lnSpc>
          <a:spcPts val="4000"/>
        </a:lnSpc>
        <a:spcBef>
          <a:spcPts val="1200"/>
        </a:spcBef>
        <a:spcAft>
          <a:spcPts val="600"/>
        </a:spcAft>
        <a:buClr>
          <a:schemeClr val="tx2"/>
        </a:buClr>
        <a:buFont typeface="Arial" panose="020B0604020202020204" pitchFamily="34" charset="0"/>
        <a:buChar char="•"/>
        <a:defRPr sz="2800" kern="1200">
          <a:solidFill>
            <a:schemeClr val="tx1"/>
          </a:solidFill>
          <a:latin typeface="+mn-lt"/>
          <a:ea typeface="+mn-ea"/>
          <a:cs typeface="+mn-cs"/>
        </a:defRPr>
      </a:lvl2pPr>
      <a:lvl3pPr marL="1143000" indent="457200" algn="l" defTabSz="914400" rtl="0" eaLnBrk="1" latinLnBrk="0" hangingPunct="1">
        <a:lnSpc>
          <a:spcPts val="4000"/>
        </a:lnSpc>
        <a:spcBef>
          <a:spcPts val="1200"/>
        </a:spcBef>
        <a:spcAft>
          <a:spcPts val="60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654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513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Pagar de más</a:t>
            </a:r>
            <a:endParaRPr lang="es-ES" dirty="0"/>
          </a:p>
        </p:txBody>
      </p:sp>
      <p:sp>
        <p:nvSpPr>
          <p:cNvPr id="3" name="Subtitle 2"/>
          <p:cNvSpPr>
            <a:spLocks noGrp="1"/>
          </p:cNvSpPr>
          <p:nvPr>
            <p:ph type="subTitle" idx="1"/>
          </p:nvPr>
        </p:nvSpPr>
        <p:spPr>
          <a:xfrm>
            <a:off x="1524000" y="5791200"/>
            <a:ext cx="6553200" cy="685800"/>
          </a:xfrm>
        </p:spPr>
        <p:txBody>
          <a:bodyPr>
            <a:normAutofit/>
          </a:bodyPr>
          <a:lstStyle/>
          <a:p>
            <a:endParaRPr lang="en-US" dirty="0"/>
          </a:p>
        </p:txBody>
      </p:sp>
    </p:spTree>
    <p:extLst>
      <p:ext uri="{BB962C8B-B14F-4D97-AF65-F5344CB8AC3E}">
        <p14:creationId xmlns:p14="http://schemas.microsoft.com/office/powerpoint/2010/main" val="1862917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7162800" cy="2743200"/>
          </a:xfrm>
        </p:spPr>
        <p:txBody>
          <a:bodyPr/>
          <a:lstStyle/>
          <a:p>
            <a:r>
              <a:rPr lang="es-ES" dirty="0" smtClean="0"/>
              <a:t>Pagar de más</a:t>
            </a:r>
            <a:endParaRPr lang="es-ES"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551146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Pagar de más</a:t>
            </a:r>
            <a:endParaRPr lang="es-ES" dirty="0"/>
          </a:p>
        </p:txBody>
      </p:sp>
      <p:sp>
        <p:nvSpPr>
          <p:cNvPr id="3" name="Content Placeholder 2"/>
          <p:cNvSpPr>
            <a:spLocks noGrp="1"/>
          </p:cNvSpPr>
          <p:nvPr>
            <p:ph idx="1"/>
          </p:nvPr>
        </p:nvSpPr>
        <p:spPr/>
        <p:txBody>
          <a:bodyPr/>
          <a:lstStyle/>
          <a:p>
            <a:r>
              <a:rPr lang="es-ES" dirty="0" smtClean="0"/>
              <a:t>Facturas</a:t>
            </a:r>
          </a:p>
          <a:p>
            <a:r>
              <a:rPr lang="es-ES" dirty="0" smtClean="0"/>
              <a:t>Facturas</a:t>
            </a:r>
          </a:p>
          <a:p>
            <a:r>
              <a:rPr lang="es-ES" dirty="0" smtClean="0"/>
              <a:t>Y más facturas</a:t>
            </a:r>
            <a:endParaRPr lang="es-ES" dirty="0"/>
          </a:p>
        </p:txBody>
      </p:sp>
    </p:spTree>
    <p:extLst>
      <p:ext uri="{BB962C8B-B14F-4D97-AF65-F5344CB8AC3E}">
        <p14:creationId xmlns:p14="http://schemas.microsoft.com/office/powerpoint/2010/main" val="4071877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Pagar de más</a:t>
            </a:r>
            <a:endParaRPr lang="es-ES" dirty="0"/>
          </a:p>
        </p:txBody>
      </p:sp>
      <p:sp>
        <p:nvSpPr>
          <p:cNvPr id="3" name="Content Placeholder 2"/>
          <p:cNvSpPr>
            <a:spLocks noGrp="1"/>
          </p:cNvSpPr>
          <p:nvPr>
            <p:ph idx="1"/>
          </p:nvPr>
        </p:nvSpPr>
        <p:spPr/>
        <p:txBody>
          <a:bodyPr>
            <a:normAutofit/>
          </a:bodyPr>
          <a:lstStyle/>
          <a:p>
            <a:r>
              <a:rPr lang="es-ES" dirty="0" smtClean="0"/>
              <a:t>¿Cuántos tipos de facturas?</a:t>
            </a:r>
          </a:p>
          <a:p>
            <a:r>
              <a:rPr lang="es-ES" dirty="0" smtClean="0"/>
              <a:t>¿Cuánto dinero por cada factura?</a:t>
            </a:r>
          </a:p>
        </p:txBody>
      </p:sp>
    </p:spTree>
    <p:extLst>
      <p:ext uri="{BB962C8B-B14F-4D97-AF65-F5344CB8AC3E}">
        <p14:creationId xmlns:p14="http://schemas.microsoft.com/office/powerpoint/2010/main" val="344182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Lean. Cada. Factura.</a:t>
            </a:r>
            <a:endParaRPr lang="es-ES" dirty="0"/>
          </a:p>
        </p:txBody>
      </p:sp>
      <p:sp>
        <p:nvSpPr>
          <p:cNvPr id="3" name="Content Placeholder 2"/>
          <p:cNvSpPr>
            <a:spLocks noGrp="1"/>
          </p:cNvSpPr>
          <p:nvPr>
            <p:ph idx="1"/>
          </p:nvPr>
        </p:nvSpPr>
        <p:spPr>
          <a:xfrm>
            <a:off x="381000" y="2514600"/>
            <a:ext cx="8382000" cy="2819400"/>
          </a:xfrm>
        </p:spPr>
        <p:txBody>
          <a:bodyPr>
            <a:normAutofit fontScale="25000" lnSpcReduction="20000"/>
          </a:bodyPr>
          <a:lstStyle/>
          <a:p>
            <a:r>
              <a:rPr lang="es-ES" sz="12800" dirty="0" smtClean="0"/>
              <a:t>¿Qué sucede si aumenta el monto de la factura?</a:t>
            </a:r>
          </a:p>
          <a:p>
            <a:pPr lvl="1">
              <a:lnSpc>
                <a:spcPct val="120000"/>
              </a:lnSpc>
            </a:pPr>
            <a:r>
              <a:rPr lang="es-ES" sz="11200" dirty="0" smtClean="0"/>
              <a:t>¿Si sube la tarifa?</a:t>
            </a:r>
          </a:p>
          <a:p>
            <a:pPr lvl="1">
              <a:lnSpc>
                <a:spcPct val="120000"/>
              </a:lnSpc>
            </a:pPr>
            <a:r>
              <a:rPr lang="es-ES" sz="11200" dirty="0" smtClean="0"/>
              <a:t>¿Si cambia la tasa de interés?</a:t>
            </a:r>
          </a:p>
          <a:p>
            <a:pPr lvl="1">
              <a:lnSpc>
                <a:spcPct val="120000"/>
              </a:lnSpc>
            </a:pPr>
            <a:r>
              <a:rPr lang="es-ES" sz="11200" dirty="0" smtClean="0"/>
              <a:t>¿Si aparece un cargo inesperado?</a:t>
            </a:r>
          </a:p>
        </p:txBody>
      </p:sp>
    </p:spTree>
    <p:extLst>
      <p:ext uri="{BB962C8B-B14F-4D97-AF65-F5344CB8AC3E}">
        <p14:creationId xmlns:p14="http://schemas.microsoft.com/office/powerpoint/2010/main" val="1433339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Si están pagando de más...</a:t>
            </a:r>
            <a:endParaRPr lang="es-ES" dirty="0"/>
          </a:p>
        </p:txBody>
      </p:sp>
      <p:sp>
        <p:nvSpPr>
          <p:cNvPr id="3" name="Content Placeholder 2"/>
          <p:cNvSpPr>
            <a:spLocks noGrp="1"/>
          </p:cNvSpPr>
          <p:nvPr>
            <p:ph idx="1"/>
          </p:nvPr>
        </p:nvSpPr>
        <p:spPr/>
        <p:txBody>
          <a:bodyPr/>
          <a:lstStyle/>
          <a:p>
            <a:r>
              <a:rPr lang="es-ES" dirty="0" smtClean="0"/>
              <a:t>Pregunten</a:t>
            </a:r>
          </a:p>
          <a:p>
            <a:r>
              <a:rPr lang="es-ES" dirty="0" smtClean="0"/>
              <a:t>Hablen con la compañía</a:t>
            </a:r>
          </a:p>
          <a:p>
            <a:pPr marL="166687" indent="0">
              <a:buNone/>
            </a:pPr>
            <a:endParaRPr lang="es-ES" dirty="0" smtClean="0"/>
          </a:p>
          <a:p>
            <a:pPr lvl="1"/>
            <a:endParaRPr lang="es-ES" dirty="0"/>
          </a:p>
        </p:txBody>
      </p:sp>
    </p:spTree>
    <p:extLst>
      <p:ext uri="{BB962C8B-B14F-4D97-AF65-F5344CB8AC3E}">
        <p14:creationId xmlns:p14="http://schemas.microsoft.com/office/powerpoint/2010/main" val="2615922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Si están pagando de más...</a:t>
            </a:r>
            <a:endParaRPr lang="es-ES" dirty="0"/>
          </a:p>
        </p:txBody>
      </p:sp>
      <p:sp>
        <p:nvSpPr>
          <p:cNvPr id="3" name="Content Placeholder 2"/>
          <p:cNvSpPr>
            <a:spLocks noGrp="1"/>
          </p:cNvSpPr>
          <p:nvPr>
            <p:ph idx="1"/>
          </p:nvPr>
        </p:nvSpPr>
        <p:spPr>
          <a:xfrm>
            <a:off x="381000" y="2514600"/>
            <a:ext cx="8382000" cy="3886200"/>
          </a:xfrm>
        </p:spPr>
        <p:txBody>
          <a:bodyPr>
            <a:normAutofit/>
          </a:bodyPr>
          <a:lstStyle/>
          <a:p>
            <a:r>
              <a:rPr lang="es-ES" dirty="0" smtClean="0"/>
              <a:t>Pidan lo que quieren</a:t>
            </a:r>
          </a:p>
          <a:p>
            <a:pPr lvl="1"/>
            <a:r>
              <a:rPr lang="es-ES" dirty="0" smtClean="0"/>
              <a:t>Cómo podemos...</a:t>
            </a:r>
          </a:p>
          <a:p>
            <a:pPr lvl="1"/>
            <a:r>
              <a:rPr lang="es-ES" dirty="0" smtClean="0"/>
              <a:t>Hay una promoción...</a:t>
            </a:r>
          </a:p>
          <a:p>
            <a:r>
              <a:rPr lang="es-ES" dirty="0" smtClean="0"/>
              <a:t>Busquen y comparen</a:t>
            </a:r>
          </a:p>
          <a:p>
            <a:pPr marL="0" indent="0">
              <a:buNone/>
            </a:pPr>
            <a:endParaRPr lang="es-ES" dirty="0" smtClean="0"/>
          </a:p>
          <a:p>
            <a:endParaRPr lang="es-ES" dirty="0"/>
          </a:p>
        </p:txBody>
      </p:sp>
    </p:spTree>
    <p:extLst>
      <p:ext uri="{BB962C8B-B14F-4D97-AF65-F5344CB8AC3E}">
        <p14:creationId xmlns:p14="http://schemas.microsoft.com/office/powerpoint/2010/main" val="297764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Sean sus propios defensores</a:t>
            </a:r>
            <a:endParaRPr lang="es-ES" dirty="0"/>
          </a:p>
        </p:txBody>
      </p:sp>
      <p:sp>
        <p:nvSpPr>
          <p:cNvPr id="3" name="Content Placeholder 2"/>
          <p:cNvSpPr>
            <a:spLocks noGrp="1"/>
          </p:cNvSpPr>
          <p:nvPr>
            <p:ph idx="1"/>
          </p:nvPr>
        </p:nvSpPr>
        <p:spPr>
          <a:xfrm>
            <a:off x="381000" y="2514600"/>
            <a:ext cx="8382000" cy="2819400"/>
          </a:xfrm>
        </p:spPr>
        <p:txBody>
          <a:bodyPr>
            <a:normAutofit fontScale="25000" lnSpcReduction="20000"/>
          </a:bodyPr>
          <a:lstStyle/>
          <a:p>
            <a:r>
              <a:rPr lang="es-ES" sz="14400" dirty="0" smtClean="0"/>
              <a:t>Sepan cuánto pagan</a:t>
            </a:r>
          </a:p>
          <a:p>
            <a:r>
              <a:rPr lang="es-ES" sz="14400" dirty="0" smtClean="0"/>
              <a:t>Lean sus facturas</a:t>
            </a:r>
          </a:p>
          <a:p>
            <a:r>
              <a:rPr lang="es-ES" sz="14400" dirty="0" smtClean="0"/>
              <a:t>Pregunten</a:t>
            </a:r>
          </a:p>
          <a:p>
            <a:r>
              <a:rPr lang="es-ES" sz="14400" dirty="0" smtClean="0"/>
              <a:t>Pidan lo que quieren</a:t>
            </a:r>
          </a:p>
          <a:p>
            <a:pPr marL="166687" indent="0">
              <a:buNone/>
            </a:pPr>
            <a:endParaRPr lang="es-ES" sz="11600" dirty="0"/>
          </a:p>
        </p:txBody>
      </p:sp>
    </p:spTree>
    <p:extLst>
      <p:ext uri="{BB962C8B-B14F-4D97-AF65-F5344CB8AC3E}">
        <p14:creationId xmlns:p14="http://schemas.microsoft.com/office/powerpoint/2010/main" val="372730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8927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pasalo">
  <a:themeElements>
    <a:clrScheme name="Pass It On">
      <a:dk1>
        <a:sysClr val="windowText" lastClr="000000"/>
      </a:dk1>
      <a:lt1>
        <a:sysClr val="window" lastClr="FFFFFF"/>
      </a:lt1>
      <a:dk2>
        <a:srgbClr val="439BA2"/>
      </a:dk2>
      <a:lt2>
        <a:srgbClr val="FEE8D2"/>
      </a:lt2>
      <a:accent1>
        <a:srgbClr val="439BA2"/>
      </a:accent1>
      <a:accent2>
        <a:srgbClr val="439BA2"/>
      </a:accent2>
      <a:accent3>
        <a:srgbClr val="439BA2"/>
      </a:accent3>
      <a:accent4>
        <a:srgbClr val="439BA2"/>
      </a:accent4>
      <a:accent5>
        <a:srgbClr val="4BACC6"/>
      </a:accent5>
      <a:accent6>
        <a:srgbClr val="439BA2"/>
      </a:accent6>
      <a:hlink>
        <a:srgbClr val="439BA2"/>
      </a:hlink>
      <a:folHlink>
        <a:srgbClr val="439B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pasalo</Template>
  <TotalTime>1169</TotalTime>
  <Words>1460</Words>
  <Application>Microsoft Office PowerPoint</Application>
  <PresentationFormat>On-screen Show (4:3)</PresentationFormat>
  <Paragraphs>98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pasalo</vt:lpstr>
      <vt:lpstr>PowerPoint Presentation</vt:lpstr>
      <vt:lpstr>Pagar de más</vt:lpstr>
      <vt:lpstr>Pagar de más</vt:lpstr>
      <vt:lpstr>Pagar de más</vt:lpstr>
      <vt:lpstr>Lean. Cada. Factura.</vt:lpstr>
      <vt:lpstr>Si están pagando de más...</vt:lpstr>
      <vt:lpstr>Si están pagando de más...</vt:lpstr>
      <vt:lpstr>Sean sus propios defensores</vt:lpstr>
      <vt:lpstr>PowerPoint Presentation</vt:lpstr>
      <vt:lpstr>PowerPoint Presentation</vt:lpstr>
      <vt:lpstr>Pagar de más</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Imposter Scams</dc:title>
  <dc:creator>Federal Trade Commission</dc:creator>
  <cp:lastModifiedBy>Federal Trade Commission</cp:lastModifiedBy>
  <cp:revision>66</cp:revision>
  <cp:lastPrinted>2014-08-18T16:37:07Z</cp:lastPrinted>
  <dcterms:created xsi:type="dcterms:W3CDTF">2014-05-06T14:30:15Z</dcterms:created>
  <dcterms:modified xsi:type="dcterms:W3CDTF">2014-09-05T20:30:32Z</dcterms:modified>
</cp:coreProperties>
</file>